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14"/>
  </p:notesMasterIdLst>
  <p:handoutMasterIdLst>
    <p:handoutMasterId r:id="rId15"/>
  </p:handoutMasterIdLst>
  <p:sldIdLst>
    <p:sldId id="295" r:id="rId2"/>
    <p:sldId id="290" r:id="rId3"/>
    <p:sldId id="292" r:id="rId4"/>
    <p:sldId id="291" r:id="rId5"/>
    <p:sldId id="294" r:id="rId6"/>
    <p:sldId id="297" r:id="rId7"/>
    <p:sldId id="298" r:id="rId8"/>
    <p:sldId id="301" r:id="rId9"/>
    <p:sldId id="300" r:id="rId10"/>
    <p:sldId id="299" r:id="rId11"/>
    <p:sldId id="296" r:id="rId12"/>
    <p:sldId id="30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mith" initials="s" lastIdx="4" clrIdx="0">
    <p:extLst>
      <p:ext uri="{19B8F6BF-5375-455C-9EA6-DF929625EA0E}">
        <p15:presenceInfo xmlns:p15="http://schemas.microsoft.com/office/powerpoint/2012/main" userId="46c9183d4cbaf1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0" autoAdjust="0"/>
    <p:restoredTop sz="90551" autoAdjust="0"/>
  </p:normalViewPr>
  <p:slideViewPr>
    <p:cSldViewPr snapToGrid="0" snapToObjects="1">
      <p:cViewPr varScale="1">
        <p:scale>
          <a:sx n="90" d="100"/>
          <a:sy n="90" d="100"/>
        </p:scale>
        <p:origin x="336" y="90"/>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2-01T17:07:29.451" idx="1">
    <p:pos x="2" y="25"/>
    <p:text>what is optimization..?</p:text>
    <p:extLst>
      <p:ext uri="{C676402C-5697-4E1C-873F-D02D1690AC5C}">
        <p15:threadingInfo xmlns:p15="http://schemas.microsoft.com/office/powerpoint/2012/main" timeZoneBias="480"/>
      </p:ext>
    </p:extLst>
  </p:cm>
  <p:cm authorId="1" dt="2023-12-01T17:08:13.967" idx="2">
    <p:pos x="2" y="121"/>
    <p:text>optimization refers to the process of finding the best solution from all possible solutions. The “best” solution could mean the maximum or minimum depending on the problem at hand. For example, in a maximization problem, the goal is to find the solution with the highest value, while in a minimization problem, the goal is to find the solution with the lowest value.</p:text>
    <p:extLst>
      <p:ext uri="{C676402C-5697-4E1C-873F-D02D1690AC5C}">
        <p15:threadingInfo xmlns:p15="http://schemas.microsoft.com/office/powerpoint/2012/main" timeZoneBias="480">
          <p15:parentCm authorId="1" idx="1"/>
        </p15:threadingInfo>
      </p:ext>
    </p:extLst>
  </p:cm>
  <p:cm authorId="1" dt="2023-12-01T17:08:55.810" idx="3">
    <p:pos x="3349" y="1129"/>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12-01T20:23:41.239" idx="4">
    <p:pos x="10" y="10"/>
    <p:text>- Resource Allocation: It is used to solve resource allocation problems, like scheduling work on machines or assigning work to workers.
- Combinatorial Optimization Problems: Branch and Bound algorithms are used to find the optimal solution for combinatorial, discrete, and general mathematical optimization problems.
- NP-Hard Problems: Given an NP-Hard problem, a branch and bound algorithm explores the entire search space of possible solutions and provides an optimal solution.</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12/2/2023</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12/2/2023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3</a:t>
            </a:fld>
            <a:endParaRPr lang="en-US" dirty="0"/>
          </a:p>
        </p:txBody>
      </p:sp>
    </p:spTree>
    <p:extLst>
      <p:ext uri="{BB962C8B-B14F-4D97-AF65-F5344CB8AC3E}">
        <p14:creationId xmlns:p14="http://schemas.microsoft.com/office/powerpoint/2010/main" val="182700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11</a:t>
            </a:fld>
            <a:endParaRPr lang="en-US" dirty="0"/>
          </a:p>
        </p:txBody>
      </p:sp>
    </p:spTree>
    <p:extLst>
      <p:ext uri="{BB962C8B-B14F-4D97-AF65-F5344CB8AC3E}">
        <p14:creationId xmlns:p14="http://schemas.microsoft.com/office/powerpoint/2010/main" val="3871818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dirty="0"/>
              <a:t>Click icon to add picture</a:t>
            </a:r>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dirty="0"/>
              <a:t>Click icon to add picture</a:t>
            </a:r>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12/2/2023</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12/2/2023</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dirty="0"/>
              <a:t>Click icon to add picture</a:t>
            </a:r>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12/2/2023</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12/2/2023</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jpe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Text Placeholder 22">
            <a:extLst>
              <a:ext uri="{FF2B5EF4-FFF2-40B4-BE49-F238E27FC236}">
                <a16:creationId xmlns:a16="http://schemas.microsoft.com/office/drawing/2014/main" id="{2B499F37-632F-694F-948A-C7A79D753D0C}"/>
              </a:ext>
            </a:extLst>
          </p:cNvPr>
          <p:cNvSpPr>
            <a:spLocks noGrp="1"/>
          </p:cNvSpPr>
          <p:nvPr>
            <p:ph type="body" idx="13"/>
          </p:nvPr>
        </p:nvSpPr>
        <p:spPr>
          <a:xfrm>
            <a:off x="833576" y="4838571"/>
            <a:ext cx="10515600" cy="1172085"/>
          </a:xfrm>
        </p:spPr>
        <p:txBody>
          <a:bodyPr>
            <a:normAutofit lnSpcReduction="10000"/>
          </a:bodyPr>
          <a:lstStyle/>
          <a:p>
            <a:pPr>
              <a:lnSpc>
                <a:spcPct val="120000"/>
              </a:lnSpc>
            </a:pPr>
            <a:r>
              <a:rPr lang="en-US" altLang="ja-JP" sz="1400" dirty="0">
                <a:latin typeface="Malgun Gothic" panose="020B0503020000020004" pitchFamily="34" charset="-127"/>
                <a:ea typeface="Malgun Gothic" panose="020B0503020000020004" pitchFamily="34" charset="-127"/>
              </a:rPr>
              <a:t>SCHOOL:KELDEN UNIVERSITY</a:t>
            </a:r>
          </a:p>
          <a:p>
            <a:pPr>
              <a:lnSpc>
                <a:spcPct val="120000"/>
              </a:lnSpc>
            </a:pPr>
            <a:r>
              <a:rPr lang="en-US" altLang="ja-JP" sz="1400" dirty="0">
                <a:latin typeface="Malgun Gothic" panose="020B0503020000020004" pitchFamily="34" charset="-127"/>
                <a:ea typeface="Malgun Gothic" panose="020B0503020000020004" pitchFamily="34" charset="-127"/>
              </a:rPr>
              <a:t>DEPARTMENT:SOFTWARE ENG</a:t>
            </a:r>
          </a:p>
          <a:p>
            <a:pPr>
              <a:lnSpc>
                <a:spcPct val="120000"/>
              </a:lnSpc>
            </a:pPr>
            <a:r>
              <a:rPr lang="en-US" altLang="ja-JP" sz="1400" dirty="0">
                <a:latin typeface="Malgun Gothic" panose="020B0503020000020004" pitchFamily="34" charset="-127"/>
                <a:ea typeface="Malgun Gothic" panose="020B0503020000020004" pitchFamily="34" charset="-127"/>
              </a:rPr>
              <a:t>COURSE:ALGORITHM</a:t>
            </a:r>
            <a:endParaRPr lang="ja-JP" altLang="en-US" sz="1400" dirty="0">
              <a:latin typeface="Malgun Gothic" panose="020B0503020000020004" pitchFamily="34" charset="-127"/>
              <a:ea typeface="Malgun Gothic" panose="020B0503020000020004" pitchFamily="34" charset="-127"/>
            </a:endParaRPr>
          </a:p>
        </p:txBody>
      </p:sp>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a:xfrm>
            <a:off x="216408" y="2297604"/>
            <a:ext cx="7709488" cy="1927810"/>
          </a:xfrm>
        </p:spPr>
        <p:txBody>
          <a:bodyPr/>
          <a:lstStyle/>
          <a:p>
            <a:pPr algn="ctr"/>
            <a:r>
              <a:rPr lang="en-US" sz="6000" dirty="0">
                <a:latin typeface="Mr Grieves" panose="02000503000000000000" pitchFamily="50" charset="0"/>
              </a:rPr>
              <a:t> THE BRANCH AND BOUND ALGPRITHM </a:t>
            </a:r>
          </a:p>
        </p:txBody>
      </p:sp>
      <p:cxnSp>
        <p:nvCxnSpPr>
          <p:cNvPr id="24" name="Straight Connector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2393608" y="2798008"/>
            <a:ext cx="208461" cy="3319272"/>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54B451F9-FAB9-4979-AC69-8A3FCD21FD26}"/>
              </a:ext>
            </a:extLst>
          </p:cNvPr>
          <p:cNvPicPr>
            <a:picLocks noChangeAspect="1"/>
          </p:cNvPicPr>
          <p:nvPr/>
        </p:nvPicPr>
        <p:blipFill>
          <a:blip r:embed="rId6"/>
          <a:stretch>
            <a:fillRect/>
          </a:stretch>
        </p:blipFill>
        <p:spPr>
          <a:xfrm>
            <a:off x="7693116" y="5022195"/>
            <a:ext cx="1689351" cy="1541817"/>
          </a:xfrm>
          <a:prstGeom prst="ellipse">
            <a:avLst/>
          </a:prstGeom>
          <a:ln>
            <a:noFill/>
          </a:ln>
          <a:effectLst>
            <a:softEdge rad="112500"/>
          </a:effectLst>
        </p:spPr>
      </p:pic>
      <p:pic>
        <p:nvPicPr>
          <p:cNvPr id="2052" name="Picture 4" descr="Manage Digital Assets with AEM Assets | NextRow Digital">
            <a:extLst>
              <a:ext uri="{FF2B5EF4-FFF2-40B4-BE49-F238E27FC236}">
                <a16:creationId xmlns:a16="http://schemas.microsoft.com/office/drawing/2014/main" id="{F0B5FAA1-4547-4EC9-A4CA-39D6844C82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08768" y="5022195"/>
            <a:ext cx="1689351" cy="162414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70121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D4533-9B20-4551-93F9-A5A66DC419CE}"/>
              </a:ext>
            </a:extLst>
          </p:cNvPr>
          <p:cNvSpPr>
            <a:spLocks noGrp="1"/>
          </p:cNvSpPr>
          <p:nvPr>
            <p:ph type="title"/>
          </p:nvPr>
        </p:nvSpPr>
        <p:spPr/>
        <p:txBody>
          <a:bodyPr/>
          <a:lstStyle/>
          <a:p>
            <a:r>
              <a:rPr lang="en-US" dirty="0"/>
              <a:t>Observations:</a:t>
            </a:r>
          </a:p>
        </p:txBody>
      </p:sp>
      <p:sp>
        <p:nvSpPr>
          <p:cNvPr id="3" name="Text Placeholder 2">
            <a:extLst>
              <a:ext uri="{FF2B5EF4-FFF2-40B4-BE49-F238E27FC236}">
                <a16:creationId xmlns:a16="http://schemas.microsoft.com/office/drawing/2014/main" id="{845596F8-1CD7-411A-8393-F92E14EA3F1E}"/>
              </a:ext>
            </a:extLst>
          </p:cNvPr>
          <p:cNvSpPr>
            <a:spLocks noGrp="1"/>
          </p:cNvSpPr>
          <p:nvPr>
            <p:ph type="body" idx="1"/>
          </p:nvPr>
        </p:nvSpPr>
        <p:spPr>
          <a:xfrm>
            <a:off x="704088" y="1047210"/>
            <a:ext cx="9464039" cy="703135"/>
          </a:xfrm>
        </p:spPr>
        <p:txBody>
          <a:bodyPr>
            <a:normAutofit/>
          </a:bodyPr>
          <a:lstStyle/>
          <a:p>
            <a:r>
              <a:rPr lang="en-US" dirty="0"/>
              <a:t>Here are some observations done with respect to this algorithm</a:t>
            </a:r>
          </a:p>
        </p:txBody>
      </p:sp>
      <p:sp>
        <p:nvSpPr>
          <p:cNvPr id="5" name="Content Placeholder 4">
            <a:extLst>
              <a:ext uri="{FF2B5EF4-FFF2-40B4-BE49-F238E27FC236}">
                <a16:creationId xmlns:a16="http://schemas.microsoft.com/office/drawing/2014/main" id="{398248C6-E97D-43B5-AE63-268AE316DCCE}"/>
              </a:ext>
            </a:extLst>
          </p:cNvPr>
          <p:cNvSpPr>
            <a:spLocks noGrp="1"/>
          </p:cNvSpPr>
          <p:nvPr>
            <p:ph sz="quarter" idx="15"/>
          </p:nvPr>
        </p:nvSpPr>
        <p:spPr>
          <a:xfrm>
            <a:off x="830269" y="2219093"/>
            <a:ext cx="4901464" cy="3928405"/>
          </a:xfrm>
        </p:spPr>
        <p:txBody>
          <a:bodyPr>
            <a:normAutofit fontScale="92500" lnSpcReduction="10000"/>
          </a:bodyPr>
          <a:lstStyle/>
          <a:p>
            <a:pPr>
              <a:buFont typeface="Wingdings" panose="05000000000000000000" pitchFamily="2" charset="2"/>
              <a:buChar char="q"/>
            </a:pPr>
            <a:r>
              <a:rPr lang="en-US" sz="2200" b="1" dirty="0">
                <a:solidFill>
                  <a:srgbClr val="FF0000"/>
                </a:solidFill>
                <a:latin typeface="Times New Roman" panose="02020603050405020304" pitchFamily="18" charset="0"/>
                <a:cs typeface="Times New Roman" panose="02020603050405020304" pitchFamily="18" charset="0"/>
              </a:rPr>
              <a:t>Efficiency: </a:t>
            </a:r>
            <a:r>
              <a:rPr lang="en-US" dirty="0"/>
              <a:t>Branch and Bound does not explore all the nodes in the tree, which makes it less time-consuming compared to some other algorithms.</a:t>
            </a:r>
          </a:p>
          <a:p>
            <a:pPr>
              <a:buFont typeface="Wingdings" panose="05000000000000000000" pitchFamily="2" charset="2"/>
              <a:buChar char="q"/>
            </a:pPr>
            <a:r>
              <a:rPr lang="en-US" sz="2400" b="1" dirty="0">
                <a:solidFill>
                  <a:srgbClr val="FF0000"/>
                </a:solidFill>
                <a:latin typeface="Times New Roman" panose="02020603050405020304" pitchFamily="18" charset="0"/>
                <a:cs typeface="Times New Roman" panose="02020603050405020304" pitchFamily="18" charset="0"/>
              </a:rPr>
              <a:t>Optimality: </a:t>
            </a:r>
            <a:r>
              <a:rPr lang="en-US" dirty="0"/>
              <a:t>If the problem is not large and if branching can be done in a reasonable amount of time, Branch and Bound finds an optimal solution.</a:t>
            </a:r>
          </a:p>
          <a:p>
            <a:pPr>
              <a:buFont typeface="Wingdings" panose="05000000000000000000" pitchFamily="2" charset="2"/>
              <a:buChar char="q"/>
            </a:pPr>
            <a:r>
              <a:rPr lang="en-US" dirty="0"/>
              <a:t>It provides a systematic approach for solving optimization problems.</a:t>
            </a:r>
          </a:p>
          <a:p>
            <a:pPr>
              <a:buFont typeface="Wingdings" panose="05000000000000000000" pitchFamily="2" charset="2"/>
              <a:buChar char="q"/>
            </a:pPr>
            <a:endParaRPr lang="en-US" dirty="0"/>
          </a:p>
        </p:txBody>
      </p:sp>
      <p:sp>
        <p:nvSpPr>
          <p:cNvPr id="4" name="Rectangle 3">
            <a:extLst>
              <a:ext uri="{FF2B5EF4-FFF2-40B4-BE49-F238E27FC236}">
                <a16:creationId xmlns:a16="http://schemas.microsoft.com/office/drawing/2014/main" id="{34C4F82E-81FD-78BE-F3B7-9C6A4ED6EB00}"/>
              </a:ext>
            </a:extLst>
          </p:cNvPr>
          <p:cNvSpPr/>
          <p:nvPr/>
        </p:nvSpPr>
        <p:spPr>
          <a:xfrm>
            <a:off x="5910146" y="2474913"/>
            <a:ext cx="5363737" cy="39593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just">
              <a:lnSpc>
                <a:spcPct val="107000"/>
              </a:lnSpc>
              <a:spcBef>
                <a:spcPts val="0"/>
              </a:spcBef>
              <a:spcAft>
                <a:spcPts val="800"/>
              </a:spcAft>
              <a:buFont typeface="Wingdings" panose="05000000000000000000" pitchFamily="2" charset="2"/>
              <a:buChar char="q"/>
            </a:pPr>
            <a:r>
              <a:rPr lang="en-US" sz="1800" b="1" dirty="0">
                <a:solidFill>
                  <a:srgbClr val="FF0000"/>
                </a:solidFill>
                <a:effectLst/>
                <a:latin typeface="Times New Roman" panose="02020603050405020304" pitchFamily="18" charset="0"/>
                <a:ea typeface="Times New Roman" panose="02020603050405020304" pitchFamily="18" charset="0"/>
              </a:rPr>
              <a:t>Time-Consuming</a:t>
            </a:r>
            <a:r>
              <a:rPr lang="en-US" sz="1800" dirty="0">
                <a:solidFill>
                  <a:srgbClr val="FF0000"/>
                </a:solidFill>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It can be extremely time-consuming: the number of nodes in a branching tree can be too large.</a:t>
            </a:r>
          </a:p>
          <a:p>
            <a:pPr marL="285750" marR="0" lvl="0" indent="-285750" algn="just">
              <a:lnSpc>
                <a:spcPct val="107000"/>
              </a:lnSpc>
              <a:spcBef>
                <a:spcPts val="0"/>
              </a:spcBef>
              <a:spcAft>
                <a:spcPts val="0"/>
              </a:spcAft>
              <a:buFont typeface="Wingdings" panose="05000000000000000000" pitchFamily="2" charset="2"/>
              <a:buChar char="q"/>
            </a:pPr>
            <a:r>
              <a:rPr lang="en-US" sz="1800" b="1" dirty="0">
                <a:solidFill>
                  <a:srgbClr val="FF0000"/>
                </a:solidFill>
                <a:effectLst/>
                <a:latin typeface="Times New Roman" panose="02020603050405020304" pitchFamily="18" charset="0"/>
                <a:ea typeface="Times New Roman" panose="02020603050405020304" pitchFamily="18" charset="0"/>
              </a:rPr>
              <a:t>Exponential Time Complexity</a:t>
            </a:r>
            <a:r>
              <a:rPr lang="en-US" sz="1800" dirty="0">
                <a:solidFill>
                  <a:srgbClr val="FF0000"/>
                </a:solidFill>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It often leads to exponential time complexities in the worst case.</a:t>
            </a:r>
          </a:p>
          <a:p>
            <a:pPr marL="285750" marR="0" lvl="0" indent="-285750" algn="just">
              <a:lnSpc>
                <a:spcPct val="107000"/>
              </a:lnSpc>
              <a:spcBef>
                <a:spcPts val="0"/>
              </a:spcBef>
              <a:spcAft>
                <a:spcPts val="0"/>
              </a:spcAft>
              <a:buFont typeface="Wingdings" panose="05000000000000000000" pitchFamily="2" charset="2"/>
              <a:buChar char="q"/>
            </a:pPr>
            <a:r>
              <a:rPr lang="en-US" sz="1800" b="1" dirty="0">
                <a:solidFill>
                  <a:srgbClr val="FF0000"/>
                </a:solidFill>
                <a:effectLst/>
                <a:latin typeface="Times New Roman" panose="02020603050405020304" pitchFamily="18" charset="0"/>
                <a:ea typeface="Times New Roman" panose="02020603050405020304" pitchFamily="18" charset="0"/>
              </a:rPr>
              <a:t>Difficult Parallelization</a:t>
            </a:r>
            <a:r>
              <a:rPr lang="en-US" sz="1800" dirty="0">
                <a:solidFill>
                  <a:srgbClr val="FF0000"/>
                </a:solidFill>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load balancing aspects for Branch and Bound algorithm make its parallelization difficult.</a:t>
            </a:r>
          </a:p>
          <a:p>
            <a:pPr marL="285750" marR="0" lvl="0" indent="-285750" algn="just">
              <a:lnSpc>
                <a:spcPct val="107000"/>
              </a:lnSpc>
              <a:spcBef>
                <a:spcPts val="0"/>
              </a:spcBef>
              <a:spcAft>
                <a:spcPts val="0"/>
              </a:spcAft>
              <a:buFont typeface="Wingdings" panose="05000000000000000000" pitchFamily="2" charset="2"/>
              <a:buChar char="q"/>
            </a:pPr>
            <a:r>
              <a:rPr lang="en-US" sz="1800" b="1" dirty="0">
                <a:solidFill>
                  <a:srgbClr val="FF0000"/>
                </a:solidFill>
                <a:effectLst/>
                <a:latin typeface="Times New Roman" panose="02020603050405020304" pitchFamily="18" charset="0"/>
                <a:ea typeface="Times New Roman" panose="02020603050405020304" pitchFamily="18" charset="0"/>
              </a:rPr>
              <a:t>Limited to Small Size Network</a:t>
            </a:r>
            <a:r>
              <a:rPr lang="en-US" sz="1800" dirty="0">
                <a:solidFill>
                  <a:srgbClr val="FF0000"/>
                </a:solidFill>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It is limited to small size network. In the problem of large networks, where the solution search space grows exponentially with the scale of the network, the approach becomes relatively prohibitive.</a:t>
            </a:r>
          </a:p>
          <a:p>
            <a:pPr algn="ctr"/>
            <a:endParaRPr lang="en-US" dirty="0"/>
          </a:p>
        </p:txBody>
      </p:sp>
      <p:cxnSp>
        <p:nvCxnSpPr>
          <p:cNvPr id="7" name="Straight Connector 6">
            <a:extLst>
              <a:ext uri="{FF2B5EF4-FFF2-40B4-BE49-F238E27FC236}">
                <a16:creationId xmlns:a16="http://schemas.microsoft.com/office/drawing/2014/main" id="{6B072946-5B16-215E-DE60-1C3E09F10277}"/>
              </a:ext>
            </a:extLst>
          </p:cNvPr>
          <p:cNvCxnSpPr>
            <a:cxnSpLocks/>
          </p:cNvCxnSpPr>
          <p:nvPr/>
        </p:nvCxnSpPr>
        <p:spPr>
          <a:xfrm>
            <a:off x="5731733" y="1906859"/>
            <a:ext cx="0" cy="440473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9B999F12-7A8B-AA55-6529-35A2417E2BEC}"/>
              </a:ext>
            </a:extLst>
          </p:cNvPr>
          <p:cNvSpPr txBox="1">
            <a:spLocks/>
          </p:cNvSpPr>
          <p:nvPr/>
        </p:nvSpPr>
        <p:spPr>
          <a:xfrm>
            <a:off x="1469806" y="1693466"/>
            <a:ext cx="1563326" cy="703135"/>
          </a:xfrm>
          <a:prstGeom prst="rect">
            <a:avLst/>
          </a:prstGeom>
          <a:noFill/>
        </p:spPr>
        <p:txBody>
          <a:bodyPr vert="horz" lIns="91440" tIns="45720" rIns="91440" bIns="45720" rtlCol="0" anchor="ctr">
            <a:normAutofit/>
          </a:bodyPr>
          <a:lstStyle>
            <a:lvl1pPr marL="0" indent="0" algn="l" defTabSz="914400" rtl="0" eaLnBrk="1" latinLnBrk="0" hangingPunct="1">
              <a:lnSpc>
                <a:spcPct val="150000"/>
              </a:lnSpc>
              <a:spcBef>
                <a:spcPts val="1500"/>
              </a:spcBef>
              <a:buClr>
                <a:schemeClr val="accent1"/>
              </a:buClr>
              <a:buFont typeface="Arial" panose="020B0604020202020204" pitchFamily="34" charset="0"/>
              <a:buNone/>
              <a:defRPr sz="1800" b="1" i="0" kern="1200" cap="all" spc="150" baseline="0">
                <a:solidFill>
                  <a:schemeClr val="accent1"/>
                </a:solidFill>
                <a:latin typeface="+mj-lt"/>
                <a:ea typeface="MingLiU" panose="02020509000000000000" pitchFamily="49" charset="-120"/>
                <a:cs typeface="+mn-cs"/>
              </a:defRPr>
            </a:lvl1pPr>
            <a:lvl2pPr marL="457200" indent="0" algn="l" defTabSz="914400" rtl="0" eaLnBrk="1" latinLnBrk="0" hangingPunct="1">
              <a:lnSpc>
                <a:spcPct val="150000"/>
              </a:lnSpc>
              <a:spcBef>
                <a:spcPts val="1500"/>
              </a:spcBef>
              <a:buClr>
                <a:schemeClr val="accent1"/>
              </a:buClr>
              <a:buFont typeface="Arial" panose="020B0604020202020204" pitchFamily="34" charset="0"/>
              <a:buNone/>
              <a:defRPr sz="2000" b="1" kern="1200" spc="150" baseline="0">
                <a:solidFill>
                  <a:schemeClr val="bg1"/>
                </a:solidFill>
                <a:latin typeface="+mn-lt"/>
                <a:ea typeface="+mn-ea"/>
                <a:cs typeface="+mn-cs"/>
              </a:defRPr>
            </a:lvl2pPr>
            <a:lvl3pPr marL="914400" indent="0" algn="l" defTabSz="914400" rtl="0" eaLnBrk="1" latinLnBrk="0" hangingPunct="1">
              <a:lnSpc>
                <a:spcPct val="150000"/>
              </a:lnSpc>
              <a:spcBef>
                <a:spcPts val="1500"/>
              </a:spcBef>
              <a:buClr>
                <a:schemeClr val="accent1"/>
              </a:buClr>
              <a:buFont typeface="Arial" panose="020B0604020202020204" pitchFamily="34" charset="0"/>
              <a:buNone/>
              <a:defRPr sz="1800" b="1" kern="1200" spc="150" baseline="0">
                <a:solidFill>
                  <a:schemeClr val="bg1"/>
                </a:solidFill>
                <a:latin typeface="+mn-lt"/>
                <a:ea typeface="+mn-ea"/>
                <a:cs typeface="+mn-cs"/>
              </a:defRPr>
            </a:lvl3pPr>
            <a:lvl4pPr marL="1371600" indent="0" algn="l" defTabSz="914400" rtl="0" eaLnBrk="1" latinLnBrk="0" hangingPunct="1">
              <a:lnSpc>
                <a:spcPct val="150000"/>
              </a:lnSpc>
              <a:spcBef>
                <a:spcPts val="1500"/>
              </a:spcBef>
              <a:buClr>
                <a:schemeClr val="accent1"/>
              </a:buClr>
              <a:buFont typeface="Arial" panose="020B0604020202020204" pitchFamily="34" charset="0"/>
              <a:buNone/>
              <a:defRPr sz="1600" b="1" kern="1200" spc="150" baseline="0">
                <a:solidFill>
                  <a:schemeClr val="bg1"/>
                </a:solidFill>
                <a:latin typeface="+mn-lt"/>
                <a:ea typeface="+mn-ea"/>
                <a:cs typeface="+mn-cs"/>
              </a:defRPr>
            </a:lvl4pPr>
            <a:lvl5pPr marL="1828800" indent="0" algn="l" defTabSz="914400" rtl="0" eaLnBrk="1" latinLnBrk="0" hangingPunct="1">
              <a:lnSpc>
                <a:spcPct val="150000"/>
              </a:lnSpc>
              <a:spcBef>
                <a:spcPts val="1500"/>
              </a:spcBef>
              <a:buClr>
                <a:schemeClr val="accent1"/>
              </a:buClr>
              <a:buFont typeface="Arial" panose="020B0604020202020204" pitchFamily="34" charset="0"/>
              <a:buNone/>
              <a:defRPr sz="1600" b="1" kern="1200" spc="150" baseline="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u="sng" dirty="0">
                <a:solidFill>
                  <a:srgbClr val="FF0000"/>
                </a:solidFill>
              </a:rPr>
              <a:t>ADVANTAGES</a:t>
            </a:r>
          </a:p>
        </p:txBody>
      </p:sp>
      <p:sp>
        <p:nvSpPr>
          <p:cNvPr id="10" name="Text Placeholder 2">
            <a:extLst>
              <a:ext uri="{FF2B5EF4-FFF2-40B4-BE49-F238E27FC236}">
                <a16:creationId xmlns:a16="http://schemas.microsoft.com/office/drawing/2014/main" id="{1CC0195A-2210-5EE0-63EA-E3198FECB9E3}"/>
              </a:ext>
            </a:extLst>
          </p:cNvPr>
          <p:cNvSpPr txBox="1">
            <a:spLocks/>
          </p:cNvSpPr>
          <p:nvPr/>
        </p:nvSpPr>
        <p:spPr>
          <a:xfrm>
            <a:off x="6497450" y="1639067"/>
            <a:ext cx="1787903" cy="703135"/>
          </a:xfrm>
          <a:prstGeom prst="rect">
            <a:avLst/>
          </a:prstGeom>
          <a:noFill/>
        </p:spPr>
        <p:txBody>
          <a:bodyPr vert="horz" lIns="91440" tIns="45720" rIns="91440" bIns="45720" rtlCol="0" anchor="ctr">
            <a:normAutofit fontScale="85000" lnSpcReduction="10000"/>
          </a:bodyPr>
          <a:lstStyle>
            <a:lvl1pPr marL="0" indent="0" algn="l" defTabSz="914400" rtl="0" eaLnBrk="1" latinLnBrk="0" hangingPunct="1">
              <a:lnSpc>
                <a:spcPct val="150000"/>
              </a:lnSpc>
              <a:spcBef>
                <a:spcPts val="1500"/>
              </a:spcBef>
              <a:buClr>
                <a:schemeClr val="accent1"/>
              </a:buClr>
              <a:buFont typeface="Arial" panose="020B0604020202020204" pitchFamily="34" charset="0"/>
              <a:buNone/>
              <a:defRPr sz="1800" b="1" i="0" kern="1200" cap="all" spc="150" baseline="0">
                <a:solidFill>
                  <a:schemeClr val="accent1"/>
                </a:solidFill>
                <a:latin typeface="+mj-lt"/>
                <a:ea typeface="MingLiU" panose="02020509000000000000" pitchFamily="49" charset="-120"/>
                <a:cs typeface="+mn-cs"/>
              </a:defRPr>
            </a:lvl1pPr>
            <a:lvl2pPr marL="457200" indent="0" algn="l" defTabSz="914400" rtl="0" eaLnBrk="1" latinLnBrk="0" hangingPunct="1">
              <a:lnSpc>
                <a:spcPct val="150000"/>
              </a:lnSpc>
              <a:spcBef>
                <a:spcPts val="1500"/>
              </a:spcBef>
              <a:buClr>
                <a:schemeClr val="accent1"/>
              </a:buClr>
              <a:buFont typeface="Arial" panose="020B0604020202020204" pitchFamily="34" charset="0"/>
              <a:buNone/>
              <a:defRPr sz="2000" b="1" kern="1200" spc="150" baseline="0">
                <a:solidFill>
                  <a:schemeClr val="bg1"/>
                </a:solidFill>
                <a:latin typeface="+mn-lt"/>
                <a:ea typeface="+mn-ea"/>
                <a:cs typeface="+mn-cs"/>
              </a:defRPr>
            </a:lvl2pPr>
            <a:lvl3pPr marL="914400" indent="0" algn="l" defTabSz="914400" rtl="0" eaLnBrk="1" latinLnBrk="0" hangingPunct="1">
              <a:lnSpc>
                <a:spcPct val="150000"/>
              </a:lnSpc>
              <a:spcBef>
                <a:spcPts val="1500"/>
              </a:spcBef>
              <a:buClr>
                <a:schemeClr val="accent1"/>
              </a:buClr>
              <a:buFont typeface="Arial" panose="020B0604020202020204" pitchFamily="34" charset="0"/>
              <a:buNone/>
              <a:defRPr sz="1800" b="1" kern="1200" spc="150" baseline="0">
                <a:solidFill>
                  <a:schemeClr val="bg1"/>
                </a:solidFill>
                <a:latin typeface="+mn-lt"/>
                <a:ea typeface="+mn-ea"/>
                <a:cs typeface="+mn-cs"/>
              </a:defRPr>
            </a:lvl3pPr>
            <a:lvl4pPr marL="1371600" indent="0" algn="l" defTabSz="914400" rtl="0" eaLnBrk="1" latinLnBrk="0" hangingPunct="1">
              <a:lnSpc>
                <a:spcPct val="150000"/>
              </a:lnSpc>
              <a:spcBef>
                <a:spcPts val="1500"/>
              </a:spcBef>
              <a:buClr>
                <a:schemeClr val="accent1"/>
              </a:buClr>
              <a:buFont typeface="Arial" panose="020B0604020202020204" pitchFamily="34" charset="0"/>
              <a:buNone/>
              <a:defRPr sz="1600" b="1" kern="1200" spc="150" baseline="0">
                <a:solidFill>
                  <a:schemeClr val="bg1"/>
                </a:solidFill>
                <a:latin typeface="+mn-lt"/>
                <a:ea typeface="+mn-ea"/>
                <a:cs typeface="+mn-cs"/>
              </a:defRPr>
            </a:lvl4pPr>
            <a:lvl5pPr marL="1828800" indent="0" algn="l" defTabSz="914400" rtl="0" eaLnBrk="1" latinLnBrk="0" hangingPunct="1">
              <a:lnSpc>
                <a:spcPct val="150000"/>
              </a:lnSpc>
              <a:spcBef>
                <a:spcPts val="1500"/>
              </a:spcBef>
              <a:buClr>
                <a:schemeClr val="accent1"/>
              </a:buClr>
              <a:buFont typeface="Arial" panose="020B0604020202020204" pitchFamily="34" charset="0"/>
              <a:buNone/>
              <a:defRPr sz="1600" b="1" kern="1200" spc="150" baseline="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u="sng" dirty="0">
                <a:solidFill>
                  <a:srgbClr val="FF0000"/>
                </a:solidFill>
              </a:rPr>
              <a:t>DISADVANTAGES</a:t>
            </a:r>
          </a:p>
        </p:txBody>
      </p:sp>
    </p:spTree>
    <p:extLst>
      <p:ext uri="{BB962C8B-B14F-4D97-AF65-F5344CB8AC3E}">
        <p14:creationId xmlns:p14="http://schemas.microsoft.com/office/powerpoint/2010/main" val="2106447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B6C32-A61A-4511-A893-C906C3EB842B}"/>
              </a:ext>
            </a:extLst>
          </p:cNvPr>
          <p:cNvSpPr>
            <a:spLocks noGrp="1"/>
          </p:cNvSpPr>
          <p:nvPr>
            <p:ph type="title"/>
          </p:nvPr>
        </p:nvSpPr>
        <p:spPr/>
        <p:txBody>
          <a:bodyPr/>
          <a:lstStyle/>
          <a:p>
            <a:r>
              <a:rPr lang="en-US" sz="3200" dirty="0"/>
              <a:t>Conclusion:</a:t>
            </a:r>
          </a:p>
        </p:txBody>
      </p:sp>
      <p:sp>
        <p:nvSpPr>
          <p:cNvPr id="5" name="Content Placeholder 4">
            <a:extLst>
              <a:ext uri="{FF2B5EF4-FFF2-40B4-BE49-F238E27FC236}">
                <a16:creationId xmlns:a16="http://schemas.microsoft.com/office/drawing/2014/main" id="{42DAC89F-EA35-48FF-8DCE-02012C788329}"/>
              </a:ext>
            </a:extLst>
          </p:cNvPr>
          <p:cNvSpPr>
            <a:spLocks noGrp="1"/>
          </p:cNvSpPr>
          <p:nvPr>
            <p:ph sz="quarter" idx="10"/>
          </p:nvPr>
        </p:nvSpPr>
        <p:spPr/>
        <p:txBody>
          <a:bodyPr>
            <a:normAutofit fontScale="85000" lnSpcReduction="20000"/>
          </a:bodyPr>
          <a:lstStyle/>
          <a:p>
            <a:r>
              <a:rPr lang="en-US" dirty="0"/>
              <a:t>The Branch and Bound algorithm is a powerful tool for solving discrete and combinatorial optimization problems. </a:t>
            </a:r>
          </a:p>
          <a:p>
            <a:r>
              <a:rPr lang="en-US" dirty="0"/>
              <a:t>It provides us with a systematic way of exploring the solution space in an efficient manner, by effectively pruning branches that do not lead to an optimal solution. This allows us to find the optimal solution in a reasonable amount of time, even for problems with a large number of variables.However, it's important to note that the efficiency of the algorithm heavily depends on the problem at hand, the bounding function used, and the strategy for exploring nodes. In some cases, the algorithm can still be time-consuming and may not be practical for problems of large size or where the solution space grows exponentially .</a:t>
            </a:r>
          </a:p>
          <a:p>
            <a:r>
              <a:rPr lang="en-US" dirty="0"/>
              <a:t>As a student, studying the Branch and Bound algorithm has provided me with valuable insights into optimization techniques and problem-solving strategies.</a:t>
            </a:r>
          </a:p>
          <a:p>
            <a:r>
              <a:rPr lang="en-US" dirty="0"/>
              <a:t> It has challenged me to think critically about how to approach complex problems and has equipped me with the skills to develop efficient algorithms. I look forward to applying these learnings in future projects and exploring further improvements and variations of the Branch and Bound algorithm.</a:t>
            </a:r>
          </a:p>
        </p:txBody>
      </p:sp>
    </p:spTree>
    <p:extLst>
      <p:ext uri="{BB962C8B-B14F-4D97-AF65-F5344CB8AC3E}">
        <p14:creationId xmlns:p14="http://schemas.microsoft.com/office/powerpoint/2010/main" val="3928365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F34135-D39D-41BA-A280-386162FD0CE3}"/>
              </a:ext>
            </a:extLst>
          </p:cNvPr>
          <p:cNvSpPr>
            <a:spLocks noGrp="1"/>
          </p:cNvSpPr>
          <p:nvPr>
            <p:ph sz="quarter" idx="10"/>
          </p:nvPr>
        </p:nvSpPr>
        <p:spPr>
          <a:xfrm>
            <a:off x="501086" y="1773563"/>
            <a:ext cx="10800898" cy="3310874"/>
          </a:xfrm>
          <a:scene3d>
            <a:camera prst="perspectiveRight"/>
            <a:lightRig rig="threePt" dir="t"/>
          </a:scene3d>
          <a:sp3d>
            <a:bevelT w="114300" prst="hardEdge"/>
          </a:sp3d>
        </p:spPr>
        <p:txBody>
          <a:bodyPr anchor="ctr">
            <a:normAutofit/>
            <a:sp3d extrusionH="57150">
              <a:bevelT w="38100" h="38100"/>
            </a:sp3d>
          </a:bodyPr>
          <a:lstStyle/>
          <a:p>
            <a:pPr marL="0" indent="0" algn="ctr">
              <a:buNone/>
            </a:pPr>
            <a:r>
              <a:rPr lang="en-US" sz="10000" dirty="0">
                <a:solidFill>
                  <a:srgbClr val="FF0000"/>
                </a:solidFill>
                <a:latin typeface="Land Speed Record" panose="02000000000000000000" pitchFamily="2" charset="0"/>
              </a:rPr>
              <a:t>THANK’S</a:t>
            </a:r>
          </a:p>
          <a:p>
            <a:pPr marL="0" indent="0" algn="ctr">
              <a:buNone/>
            </a:pPr>
            <a:r>
              <a:rPr lang="en-US" sz="3200" dirty="0">
                <a:solidFill>
                  <a:srgbClr val="FF0000"/>
                </a:solidFill>
                <a:latin typeface="Land Speed Record" panose="02000000000000000000" pitchFamily="2" charset="0"/>
              </a:rPr>
              <a:t>HOPE YOU WERE EJOYED YOUR TIME WITH US……………………….</a:t>
            </a:r>
          </a:p>
        </p:txBody>
      </p:sp>
    </p:spTree>
    <p:extLst>
      <p:ext uri="{BB962C8B-B14F-4D97-AF65-F5344CB8AC3E}">
        <p14:creationId xmlns:p14="http://schemas.microsoft.com/office/powerpoint/2010/main" val="135321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3">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7" dur="500" fill="hold"/>
                                        <p:tgtEl>
                                          <p:spTgt spid="3">
                                            <p:txEl>
                                              <p:pRg st="1" end="1"/>
                                            </p:txEl>
                                          </p:spTgt>
                                        </p:tgtEl>
                                        <p:attrNameLst>
                                          <p:attrName>style.rotation</p:attrName>
                                        </p:attrNameLst>
                                      </p:cBhvr>
                                      <p:tavLst>
                                        <p:tav tm="0">
                                          <p:val>
                                            <p:fltVal val="360"/>
                                          </p:val>
                                        </p:tav>
                                        <p:tav tm="100000">
                                          <p:val>
                                            <p:fltVal val="0"/>
                                          </p:val>
                                        </p:tav>
                                      </p:tavLst>
                                    </p:anim>
                                    <p:animEffect transition="in" filter="fade">
                                      <p:cBhvr>
                                        <p:cTn id="1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0263" y="1266516"/>
            <a:ext cx="10532281" cy="4495765"/>
          </a:xfrm>
        </p:spPr>
        <p:txBody>
          <a:bodyPr/>
          <a:lstStyle/>
          <a:p>
            <a:pPr marL="0" indent="0">
              <a:buNone/>
            </a:pPr>
            <a:r>
              <a:rPr lang="en-US" altLang="ja-JP" dirty="0"/>
              <a:t>The Branch and Bound (B&amp;B) algorithm is a popular method used in various fields of computer science, operations research, and mathematical optimization to solve combinatorial optimization problems. It was first proposed by Ailsa Land and Alison Doig in 1960.Principle of the Algorithm The B&amp;B algorithm operates on two main principles:</a:t>
            </a:r>
          </a:p>
          <a:p>
            <a:pPr>
              <a:buFont typeface="Wingdings" panose="05000000000000000000" pitchFamily="2" charset="2"/>
              <a:buChar char="v"/>
            </a:pPr>
            <a:r>
              <a:rPr lang="en-US" altLang="ja-JP" sz="2800" b="1" u="sng" dirty="0">
                <a:solidFill>
                  <a:srgbClr val="FF0000"/>
                </a:solidFill>
                <a:latin typeface="Constantia" panose="02030602050306030303" pitchFamily="18" charset="0"/>
              </a:rPr>
              <a:t>Branching</a:t>
            </a:r>
            <a:r>
              <a:rPr lang="en-US" altLang="ja-JP" sz="2800" b="1" dirty="0">
                <a:solidFill>
                  <a:srgbClr val="FF0000"/>
                </a:solidFill>
                <a:latin typeface="+mj-lt"/>
              </a:rPr>
              <a:t>: </a:t>
            </a:r>
            <a:r>
              <a:rPr lang="en-US" altLang="ja-JP" dirty="0"/>
              <a:t>The algorithm recursively splits the search space into smaller spaces.</a:t>
            </a:r>
          </a:p>
          <a:p>
            <a:pPr>
              <a:buFont typeface="Wingdings" panose="05000000000000000000" pitchFamily="2" charset="2"/>
              <a:buChar char="v"/>
            </a:pPr>
            <a:r>
              <a:rPr lang="en-US" altLang="ja-JP" sz="2400" b="1" u="sng" dirty="0">
                <a:solidFill>
                  <a:srgbClr val="FF0000"/>
                </a:solidFill>
                <a:latin typeface="Constantia" panose="02030602050306030303" pitchFamily="18" charset="0"/>
              </a:rPr>
              <a:t>Bounding:</a:t>
            </a:r>
            <a:r>
              <a:rPr lang="en-US" altLang="ja-JP" sz="1600" b="1" dirty="0">
                <a:latin typeface="Constantia" panose="02030602050306030303" pitchFamily="18" charset="0"/>
              </a:rPr>
              <a:t> </a:t>
            </a:r>
            <a:r>
              <a:rPr lang="en-US" altLang="ja-JP" sz="1600" dirty="0">
                <a:latin typeface="Constantia" panose="02030602050306030303" pitchFamily="18" charset="0"/>
              </a:rPr>
              <a:t>The</a:t>
            </a:r>
            <a:r>
              <a:rPr lang="en-US" altLang="ja-JP" sz="1600" dirty="0"/>
              <a:t> </a:t>
            </a:r>
            <a:r>
              <a:rPr lang="en-US" altLang="ja-JP" dirty="0"/>
              <a:t>algorithm keeps track of bounds on the minimum that it is trying to find, and uses these bounds to "prune" the search space, eliminating candidate solutions that it can prove will not contain an optimal solution.</a:t>
            </a:r>
            <a:endParaRPr lang="ja-JP" altLang="en-US"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3" y="191138"/>
            <a:ext cx="10523531" cy="583800"/>
          </a:xfrm>
        </p:spPr>
        <p:txBody>
          <a:bodyPr>
            <a:normAutofit/>
          </a:bodyPr>
          <a:lstStyle/>
          <a:p>
            <a:r>
              <a:rPr lang="en-US" dirty="0"/>
              <a:t>Introduction:</a:t>
            </a:r>
          </a:p>
        </p:txBody>
      </p:sp>
    </p:spTree>
    <p:extLst>
      <p:ext uri="{BB962C8B-B14F-4D97-AF65-F5344CB8AC3E}">
        <p14:creationId xmlns:p14="http://schemas.microsoft.com/office/powerpoint/2010/main" val="203793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227299" y="1377121"/>
            <a:ext cx="5465578" cy="4385160"/>
          </a:xfrm>
        </p:spPr>
        <p:txBody>
          <a:bodyPr>
            <a:normAutofit/>
          </a:bodyPr>
          <a:lstStyle/>
          <a:p>
            <a:r>
              <a:rPr lang="en-US" sz="1800" dirty="0"/>
              <a:t>The Branch and Bound algorithm is a method used for solving optimization problems, particularly in decision making and operational research. It involves a systematic enumeration of all candidate solutions, where large subsets of fruitless candidates are discarded en masse, by using upper and lower estimated bounds of the quantity being optimized.</a:t>
            </a:r>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694501" y="168721"/>
            <a:ext cx="4858575" cy="583800"/>
          </a:xfrm>
        </p:spPr>
        <p:txBody>
          <a:bodyPr/>
          <a:lstStyle/>
          <a:p>
            <a:r>
              <a:rPr lang="en-US" dirty="0"/>
              <a:t>What is the B&amp;B Algo..?</a:t>
            </a:r>
          </a:p>
        </p:txBody>
      </p:sp>
      <p:pic>
        <p:nvPicPr>
          <p:cNvPr id="29" name="Picture Placeholder 28">
            <a:extLst>
              <a:ext uri="{FF2B5EF4-FFF2-40B4-BE49-F238E27FC236}">
                <a16:creationId xmlns:a16="http://schemas.microsoft.com/office/drawing/2014/main" id="{4030AF8A-8228-F343-BEC1-75F9E008905F}"/>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a:xfrm>
            <a:off x="6638925" y="-4352"/>
            <a:ext cx="5553075" cy="6862352"/>
          </a:xfrm>
        </p:spPr>
      </p:pic>
      <p:pic>
        <p:nvPicPr>
          <p:cNvPr id="1026" name="Picture 2" descr="PPT - Fault-Tolerant Mechanism for Hierarchical Branch and Bound ...">
            <a:extLst>
              <a:ext uri="{FF2B5EF4-FFF2-40B4-BE49-F238E27FC236}">
                <a16:creationId xmlns:a16="http://schemas.microsoft.com/office/drawing/2014/main" id="{35950566-1BAC-42DB-BA4E-1083401CF0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0295" y="251680"/>
            <a:ext cx="5210333" cy="5997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54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2627AE97-340B-E245-B9C6-A4E8743E1340}"/>
              </a:ext>
            </a:extLst>
          </p:cNvPr>
          <p:cNvSpPr>
            <a:spLocks noGrp="1"/>
          </p:cNvSpPr>
          <p:nvPr>
            <p:ph type="title"/>
          </p:nvPr>
        </p:nvSpPr>
        <p:spPr/>
        <p:txBody>
          <a:bodyPr/>
          <a:lstStyle/>
          <a:p>
            <a:r>
              <a:rPr lang="en-US" altLang="ja-JP" dirty="0"/>
              <a:t>How It Works..!!</a:t>
            </a:r>
          </a:p>
        </p:txBody>
      </p:sp>
      <p:sp>
        <p:nvSpPr>
          <p:cNvPr id="16" name="Content Placeholder 15">
            <a:extLst>
              <a:ext uri="{FF2B5EF4-FFF2-40B4-BE49-F238E27FC236}">
                <a16:creationId xmlns:a16="http://schemas.microsoft.com/office/drawing/2014/main" id="{3017211D-9C44-B641-A078-4EA6FEE3BBF9}"/>
              </a:ext>
            </a:extLst>
          </p:cNvPr>
          <p:cNvSpPr>
            <a:spLocks noGrp="1"/>
          </p:cNvSpPr>
          <p:nvPr>
            <p:ph sz="half" idx="4294967295"/>
          </p:nvPr>
        </p:nvSpPr>
        <p:spPr>
          <a:xfrm>
            <a:off x="687594" y="1957008"/>
            <a:ext cx="4282439" cy="1269339"/>
          </a:xfrm>
        </p:spPr>
        <p:txBody>
          <a:bodyPr>
            <a:normAutofit fontScale="62500" lnSpcReduction="20000"/>
          </a:bodyPr>
          <a:lstStyle/>
          <a:p>
            <a:pPr>
              <a:buFont typeface="Wingdings" panose="05000000000000000000" pitchFamily="2" charset="2"/>
              <a:buChar char="q"/>
            </a:pPr>
            <a:r>
              <a:rPr lang="en-US" sz="1600" dirty="0"/>
              <a:t>Start with a problem and represent it as a tree. The root of the tree represents the initial state of the problem. The branches represent the decisions leading to the subproblems, and the leaf nodes represent the feasible solutions.</a:t>
            </a:r>
          </a:p>
          <a:p>
            <a:pPr marL="0" indent="0">
              <a:buNone/>
            </a:pPr>
            <a:endParaRPr lang="ja-JP" altLang="en-US" dirty="0"/>
          </a:p>
        </p:txBody>
      </p:sp>
      <p:sp>
        <p:nvSpPr>
          <p:cNvPr id="15" name="Text Placeholder 14">
            <a:extLst>
              <a:ext uri="{FF2B5EF4-FFF2-40B4-BE49-F238E27FC236}">
                <a16:creationId xmlns:a16="http://schemas.microsoft.com/office/drawing/2014/main" id="{919ADAFC-DC1D-4249-B968-F885B35940C9}"/>
              </a:ext>
            </a:extLst>
          </p:cNvPr>
          <p:cNvSpPr>
            <a:spLocks noGrp="1"/>
          </p:cNvSpPr>
          <p:nvPr>
            <p:ph type="body" idx="1"/>
          </p:nvPr>
        </p:nvSpPr>
        <p:spPr>
          <a:xfrm>
            <a:off x="687592" y="1402788"/>
            <a:ext cx="4433046" cy="703135"/>
          </a:xfrm>
        </p:spPr>
        <p:txBody>
          <a:bodyPr>
            <a:normAutofit/>
          </a:bodyPr>
          <a:lstStyle/>
          <a:p>
            <a:r>
              <a:rPr lang="en-US" i="1" dirty="0"/>
              <a:t>Initialization phase:</a:t>
            </a:r>
          </a:p>
        </p:txBody>
      </p:sp>
      <p:sp>
        <p:nvSpPr>
          <p:cNvPr id="27" name="Content Placeholder 26">
            <a:extLst>
              <a:ext uri="{FF2B5EF4-FFF2-40B4-BE49-F238E27FC236}">
                <a16:creationId xmlns:a16="http://schemas.microsoft.com/office/drawing/2014/main" id="{78F30852-7324-B342-92E6-181AD0A5705C}"/>
              </a:ext>
            </a:extLst>
          </p:cNvPr>
          <p:cNvSpPr>
            <a:spLocks noGrp="1"/>
          </p:cNvSpPr>
          <p:nvPr>
            <p:ph sz="half" idx="4294967295"/>
          </p:nvPr>
        </p:nvSpPr>
        <p:spPr>
          <a:xfrm>
            <a:off x="687594" y="3780566"/>
            <a:ext cx="4433044" cy="1986250"/>
          </a:xfrm>
        </p:spPr>
        <p:txBody>
          <a:bodyPr>
            <a:noAutofit/>
          </a:bodyPr>
          <a:lstStyle/>
          <a:p>
            <a:pPr>
              <a:buFont typeface="Wingdings" panose="05000000000000000000" pitchFamily="2" charset="2"/>
              <a:buChar char="q"/>
            </a:pPr>
            <a:r>
              <a:rPr lang="en-US" sz="1200" dirty="0"/>
              <a:t>For each subproblem, calculate a bound on the best possible solution that can be obtained. This bound is used to determine whether the subproblem is worth exploring further. If the bound is worse than the best known solution, the subproblem can be discarded.</a:t>
            </a:r>
          </a:p>
          <a:p>
            <a:endParaRPr lang="en-US" sz="1200" dirty="0"/>
          </a:p>
        </p:txBody>
      </p:sp>
      <p:sp>
        <p:nvSpPr>
          <p:cNvPr id="28" name="Text Placeholder 27">
            <a:extLst>
              <a:ext uri="{FF2B5EF4-FFF2-40B4-BE49-F238E27FC236}">
                <a16:creationId xmlns:a16="http://schemas.microsoft.com/office/drawing/2014/main" id="{81ECBBB6-1140-7745-B57A-8FE68E837E23}"/>
              </a:ext>
            </a:extLst>
          </p:cNvPr>
          <p:cNvSpPr>
            <a:spLocks noGrp="1"/>
          </p:cNvSpPr>
          <p:nvPr>
            <p:ph type="body" idx="11"/>
          </p:nvPr>
        </p:nvSpPr>
        <p:spPr>
          <a:xfrm>
            <a:off x="687592" y="3077432"/>
            <a:ext cx="4433046" cy="703135"/>
          </a:xfrm>
        </p:spPr>
        <p:txBody>
          <a:bodyPr>
            <a:normAutofit/>
          </a:bodyPr>
          <a:lstStyle/>
          <a:p>
            <a:r>
              <a:rPr lang="en-US" i="1" dirty="0"/>
              <a:t>Bounding phase:</a:t>
            </a:r>
          </a:p>
        </p:txBody>
      </p:sp>
      <p:sp>
        <p:nvSpPr>
          <p:cNvPr id="11" name="Content Placeholder 15">
            <a:extLst>
              <a:ext uri="{FF2B5EF4-FFF2-40B4-BE49-F238E27FC236}">
                <a16:creationId xmlns:a16="http://schemas.microsoft.com/office/drawing/2014/main" id="{9EFE19CF-23F3-4C36-86D2-2FA153F543E0}"/>
              </a:ext>
            </a:extLst>
          </p:cNvPr>
          <p:cNvSpPr txBox="1">
            <a:spLocks/>
          </p:cNvSpPr>
          <p:nvPr/>
        </p:nvSpPr>
        <p:spPr>
          <a:xfrm>
            <a:off x="5633672" y="1699695"/>
            <a:ext cx="4282439" cy="109019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sz="1600" dirty="0"/>
              <a:t>Generate the subproblems. This is done by applying all possible decisions to the current problem, which results in a set of smaller subproblems. Each subproblem corresponds to a node in the tree.</a:t>
            </a:r>
          </a:p>
          <a:p>
            <a:pPr>
              <a:buFont typeface="Wingdings" panose="05000000000000000000" pitchFamily="2" charset="2"/>
              <a:buChar char="q"/>
            </a:pPr>
            <a:endParaRPr lang="en-US" sz="1600" dirty="0"/>
          </a:p>
          <a:p>
            <a:pPr marL="0" indent="0">
              <a:buFont typeface="Arial" panose="020B0604020202020204" pitchFamily="34" charset="0"/>
              <a:buNone/>
            </a:pPr>
            <a:endParaRPr lang="ja-JP" altLang="en-US" dirty="0"/>
          </a:p>
        </p:txBody>
      </p:sp>
      <p:sp>
        <p:nvSpPr>
          <p:cNvPr id="12" name="Text Placeholder 14">
            <a:extLst>
              <a:ext uri="{FF2B5EF4-FFF2-40B4-BE49-F238E27FC236}">
                <a16:creationId xmlns:a16="http://schemas.microsoft.com/office/drawing/2014/main" id="{1A05DB96-2914-4C0F-A60F-E7E6AF5AA916}"/>
              </a:ext>
            </a:extLst>
          </p:cNvPr>
          <p:cNvSpPr txBox="1">
            <a:spLocks/>
          </p:cNvSpPr>
          <p:nvPr/>
        </p:nvSpPr>
        <p:spPr>
          <a:xfrm>
            <a:off x="5633672" y="1243775"/>
            <a:ext cx="4433046" cy="481682"/>
          </a:xfrm>
          <a:prstGeom prst="rect">
            <a:avLst/>
          </a:prstGeom>
          <a:noFill/>
        </p:spPr>
        <p:txBody>
          <a:bodyPr vert="horz" lIns="91440" tIns="45720" rIns="91440" bIns="45720" rtlCol="0" anchor="ctr">
            <a:normAutofit/>
          </a:bodyPr>
          <a:lstStyle>
            <a:lvl1pPr marL="0" indent="0" algn="l" defTabSz="914400" rtl="0" eaLnBrk="1" latinLnBrk="0" hangingPunct="1">
              <a:lnSpc>
                <a:spcPct val="150000"/>
              </a:lnSpc>
              <a:spcBef>
                <a:spcPts val="1500"/>
              </a:spcBef>
              <a:buClr>
                <a:schemeClr val="accent1"/>
              </a:buClr>
              <a:buFont typeface="Arial" panose="020B0604020202020204" pitchFamily="34" charset="0"/>
              <a:buNone/>
              <a:defRPr sz="1800" b="1" i="0" kern="1200" cap="all" spc="150" baseline="0">
                <a:solidFill>
                  <a:schemeClr val="accent1"/>
                </a:solidFill>
                <a:latin typeface="+mj-lt"/>
                <a:ea typeface="MingLiU" panose="02020509000000000000" pitchFamily="49" charset="-120"/>
                <a:cs typeface="+mn-cs"/>
              </a:defRPr>
            </a:lvl1pPr>
            <a:lvl2pPr marL="457200" indent="0" algn="l" defTabSz="914400" rtl="0" eaLnBrk="1" latinLnBrk="0" hangingPunct="1">
              <a:lnSpc>
                <a:spcPct val="150000"/>
              </a:lnSpc>
              <a:spcBef>
                <a:spcPts val="1500"/>
              </a:spcBef>
              <a:buClr>
                <a:schemeClr val="accent1"/>
              </a:buClr>
              <a:buFont typeface="Arial" panose="020B0604020202020204" pitchFamily="34" charset="0"/>
              <a:buNone/>
              <a:defRPr sz="2000" b="1" kern="1200" spc="150" baseline="0">
                <a:solidFill>
                  <a:schemeClr val="bg1"/>
                </a:solidFill>
                <a:latin typeface="+mn-lt"/>
                <a:ea typeface="+mn-ea"/>
                <a:cs typeface="+mn-cs"/>
              </a:defRPr>
            </a:lvl2pPr>
            <a:lvl3pPr marL="914400" indent="0" algn="l" defTabSz="914400" rtl="0" eaLnBrk="1" latinLnBrk="0" hangingPunct="1">
              <a:lnSpc>
                <a:spcPct val="150000"/>
              </a:lnSpc>
              <a:spcBef>
                <a:spcPts val="1500"/>
              </a:spcBef>
              <a:buClr>
                <a:schemeClr val="accent1"/>
              </a:buClr>
              <a:buFont typeface="Arial" panose="020B0604020202020204" pitchFamily="34" charset="0"/>
              <a:buNone/>
              <a:defRPr sz="1800" b="1" kern="1200" spc="150" baseline="0">
                <a:solidFill>
                  <a:schemeClr val="bg1"/>
                </a:solidFill>
                <a:latin typeface="+mn-lt"/>
                <a:ea typeface="+mn-ea"/>
                <a:cs typeface="+mn-cs"/>
              </a:defRPr>
            </a:lvl3pPr>
            <a:lvl4pPr marL="1371600" indent="0" algn="l" defTabSz="914400" rtl="0" eaLnBrk="1" latinLnBrk="0" hangingPunct="1">
              <a:lnSpc>
                <a:spcPct val="150000"/>
              </a:lnSpc>
              <a:spcBef>
                <a:spcPts val="1500"/>
              </a:spcBef>
              <a:buClr>
                <a:schemeClr val="accent1"/>
              </a:buClr>
              <a:buFont typeface="Arial" panose="020B0604020202020204" pitchFamily="34" charset="0"/>
              <a:buNone/>
              <a:defRPr sz="1600" b="1" kern="1200" spc="150" baseline="0">
                <a:solidFill>
                  <a:schemeClr val="bg1"/>
                </a:solidFill>
                <a:latin typeface="+mn-lt"/>
                <a:ea typeface="+mn-ea"/>
                <a:cs typeface="+mn-cs"/>
              </a:defRPr>
            </a:lvl4pPr>
            <a:lvl5pPr marL="1828800" indent="0" algn="l" defTabSz="914400" rtl="0" eaLnBrk="1" latinLnBrk="0" hangingPunct="1">
              <a:lnSpc>
                <a:spcPct val="150000"/>
              </a:lnSpc>
              <a:spcBef>
                <a:spcPts val="1500"/>
              </a:spcBef>
              <a:buClr>
                <a:schemeClr val="accent1"/>
              </a:buClr>
              <a:buFont typeface="Arial" panose="020B0604020202020204" pitchFamily="34" charset="0"/>
              <a:buNone/>
              <a:defRPr sz="1600" b="1" kern="1200" spc="150" baseline="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i="1" dirty="0"/>
              <a:t>Branching phase:</a:t>
            </a:r>
          </a:p>
        </p:txBody>
      </p:sp>
      <p:sp>
        <p:nvSpPr>
          <p:cNvPr id="14" name="Content Placeholder 15">
            <a:extLst>
              <a:ext uri="{FF2B5EF4-FFF2-40B4-BE49-F238E27FC236}">
                <a16:creationId xmlns:a16="http://schemas.microsoft.com/office/drawing/2014/main" id="{3E82694C-4A27-4F54-9EE6-9EA98CC3F7E5}"/>
              </a:ext>
            </a:extLst>
          </p:cNvPr>
          <p:cNvSpPr txBox="1">
            <a:spLocks/>
          </p:cNvSpPr>
          <p:nvPr/>
        </p:nvSpPr>
        <p:spPr>
          <a:xfrm>
            <a:off x="5633671" y="3080174"/>
            <a:ext cx="4282439" cy="150227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sz="1600" dirty="0"/>
              <a:t>Choose the next subproblem to explore. This is typically done using a priority queue, where the subproblems are ordered according to their bounds. The subproblem with the best bound is selected for further exploration.</a:t>
            </a:r>
          </a:p>
          <a:p>
            <a:pPr>
              <a:buFont typeface="Wingdings" panose="05000000000000000000" pitchFamily="2" charset="2"/>
              <a:buChar char="q"/>
            </a:pPr>
            <a:endParaRPr lang="en-US" sz="1600" dirty="0"/>
          </a:p>
          <a:p>
            <a:pPr marL="0" indent="0">
              <a:buFont typeface="Arial" panose="020B0604020202020204" pitchFamily="34" charset="0"/>
              <a:buNone/>
            </a:pPr>
            <a:endParaRPr lang="ja-JP" altLang="en-US" dirty="0"/>
          </a:p>
        </p:txBody>
      </p:sp>
      <p:sp>
        <p:nvSpPr>
          <p:cNvPr id="17" name="Text Placeholder 27">
            <a:extLst>
              <a:ext uri="{FF2B5EF4-FFF2-40B4-BE49-F238E27FC236}">
                <a16:creationId xmlns:a16="http://schemas.microsoft.com/office/drawing/2014/main" id="{1A3E4CD3-A111-496B-A3B9-76A17D5BC319}"/>
              </a:ext>
            </a:extLst>
          </p:cNvPr>
          <p:cNvSpPr txBox="1">
            <a:spLocks/>
          </p:cNvSpPr>
          <p:nvPr/>
        </p:nvSpPr>
        <p:spPr>
          <a:xfrm>
            <a:off x="5633672" y="2752773"/>
            <a:ext cx="4433046" cy="388690"/>
          </a:xfrm>
          <a:prstGeom prst="rect">
            <a:avLst/>
          </a:prstGeom>
          <a:noFill/>
        </p:spPr>
        <p:txBody>
          <a:bodyPr vert="horz" lIns="91440" tIns="45720" rIns="91440" bIns="45720" rtlCol="0" anchor="ctr">
            <a:normAutofit fontScale="85000" lnSpcReduction="10000"/>
          </a:bodyPr>
          <a:lstStyle>
            <a:lvl1pPr marL="0" indent="0" algn="l" defTabSz="914400" rtl="0" eaLnBrk="1" latinLnBrk="0" hangingPunct="1">
              <a:lnSpc>
                <a:spcPct val="150000"/>
              </a:lnSpc>
              <a:spcBef>
                <a:spcPts val="1500"/>
              </a:spcBef>
              <a:buClr>
                <a:schemeClr val="accent1"/>
              </a:buClr>
              <a:buFont typeface="Arial" panose="020B0604020202020204" pitchFamily="34" charset="0"/>
              <a:buNone/>
              <a:defRPr sz="1800" b="1" i="0" kern="1200" cap="all" spc="150" baseline="0">
                <a:solidFill>
                  <a:schemeClr val="accent1"/>
                </a:solidFill>
                <a:latin typeface="+mj-lt"/>
                <a:ea typeface="MingLiU" panose="02020509000000000000" pitchFamily="49" charset="-120"/>
                <a:cs typeface="+mn-cs"/>
              </a:defRPr>
            </a:lvl1pPr>
            <a:lvl2pPr marL="457200" indent="0" algn="l" defTabSz="914400" rtl="0" eaLnBrk="1" latinLnBrk="0" hangingPunct="1">
              <a:lnSpc>
                <a:spcPct val="150000"/>
              </a:lnSpc>
              <a:spcBef>
                <a:spcPts val="1500"/>
              </a:spcBef>
              <a:buClr>
                <a:schemeClr val="accent1"/>
              </a:buClr>
              <a:buFont typeface="Arial" panose="020B0604020202020204" pitchFamily="34" charset="0"/>
              <a:buNone/>
              <a:defRPr sz="2000" b="1" kern="1200" spc="150" baseline="0">
                <a:solidFill>
                  <a:schemeClr val="bg1"/>
                </a:solidFill>
                <a:latin typeface="+mn-lt"/>
                <a:ea typeface="+mn-ea"/>
                <a:cs typeface="+mn-cs"/>
              </a:defRPr>
            </a:lvl2pPr>
            <a:lvl3pPr marL="914400" indent="0" algn="l" defTabSz="914400" rtl="0" eaLnBrk="1" latinLnBrk="0" hangingPunct="1">
              <a:lnSpc>
                <a:spcPct val="150000"/>
              </a:lnSpc>
              <a:spcBef>
                <a:spcPts val="1500"/>
              </a:spcBef>
              <a:buClr>
                <a:schemeClr val="accent1"/>
              </a:buClr>
              <a:buFont typeface="Arial" panose="020B0604020202020204" pitchFamily="34" charset="0"/>
              <a:buNone/>
              <a:defRPr sz="1800" b="1" kern="1200" spc="150" baseline="0">
                <a:solidFill>
                  <a:schemeClr val="bg1"/>
                </a:solidFill>
                <a:latin typeface="+mn-lt"/>
                <a:ea typeface="+mn-ea"/>
                <a:cs typeface="+mn-cs"/>
              </a:defRPr>
            </a:lvl3pPr>
            <a:lvl4pPr marL="1371600" indent="0" algn="l" defTabSz="914400" rtl="0" eaLnBrk="1" latinLnBrk="0" hangingPunct="1">
              <a:lnSpc>
                <a:spcPct val="150000"/>
              </a:lnSpc>
              <a:spcBef>
                <a:spcPts val="1500"/>
              </a:spcBef>
              <a:buClr>
                <a:schemeClr val="accent1"/>
              </a:buClr>
              <a:buFont typeface="Arial" panose="020B0604020202020204" pitchFamily="34" charset="0"/>
              <a:buNone/>
              <a:defRPr sz="1600" b="1" kern="1200" spc="150" baseline="0">
                <a:solidFill>
                  <a:schemeClr val="bg1"/>
                </a:solidFill>
                <a:latin typeface="+mn-lt"/>
                <a:ea typeface="+mn-ea"/>
                <a:cs typeface="+mn-cs"/>
              </a:defRPr>
            </a:lvl4pPr>
            <a:lvl5pPr marL="1828800" indent="0" algn="l" defTabSz="914400" rtl="0" eaLnBrk="1" latinLnBrk="0" hangingPunct="1">
              <a:lnSpc>
                <a:spcPct val="150000"/>
              </a:lnSpc>
              <a:spcBef>
                <a:spcPts val="1500"/>
              </a:spcBef>
              <a:buClr>
                <a:schemeClr val="accent1"/>
              </a:buClr>
              <a:buFont typeface="Arial" panose="020B0604020202020204" pitchFamily="34" charset="0"/>
              <a:buNone/>
              <a:defRPr sz="1600" b="1" kern="1200" spc="150" baseline="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i="1" dirty="0">
                <a:effectLst>
                  <a:outerShdw blurRad="38100" dist="38100" dir="2700000" algn="tl">
                    <a:srgbClr val="000000">
                      <a:alpha val="43137"/>
                    </a:srgbClr>
                  </a:outerShdw>
                </a:effectLst>
              </a:rPr>
              <a:t>Selection phase:</a:t>
            </a:r>
          </a:p>
        </p:txBody>
      </p:sp>
      <p:sp>
        <p:nvSpPr>
          <p:cNvPr id="18" name="Text Placeholder 27">
            <a:extLst>
              <a:ext uri="{FF2B5EF4-FFF2-40B4-BE49-F238E27FC236}">
                <a16:creationId xmlns:a16="http://schemas.microsoft.com/office/drawing/2014/main" id="{D0D099E2-B4F1-4455-A873-1B0CD045CF8C}"/>
              </a:ext>
            </a:extLst>
          </p:cNvPr>
          <p:cNvSpPr txBox="1">
            <a:spLocks/>
          </p:cNvSpPr>
          <p:nvPr/>
        </p:nvSpPr>
        <p:spPr>
          <a:xfrm>
            <a:off x="5854096" y="4271355"/>
            <a:ext cx="4433046" cy="583800"/>
          </a:xfrm>
          <a:prstGeom prst="rect">
            <a:avLst/>
          </a:prstGeom>
          <a:noFill/>
        </p:spPr>
        <p:txBody>
          <a:bodyPr vert="horz" lIns="91440" tIns="45720" rIns="91440" bIns="45720" rtlCol="0" anchor="ctr">
            <a:normAutofit/>
          </a:bodyPr>
          <a:lstStyle>
            <a:lvl1pPr marL="0" indent="0" algn="l" defTabSz="914400" rtl="0" eaLnBrk="1" latinLnBrk="0" hangingPunct="1">
              <a:lnSpc>
                <a:spcPct val="150000"/>
              </a:lnSpc>
              <a:spcBef>
                <a:spcPts val="1500"/>
              </a:spcBef>
              <a:buClr>
                <a:schemeClr val="accent1"/>
              </a:buClr>
              <a:buFont typeface="Arial" panose="020B0604020202020204" pitchFamily="34" charset="0"/>
              <a:buNone/>
              <a:defRPr sz="1800" b="1" i="0" kern="1200" cap="all" spc="150" baseline="0">
                <a:solidFill>
                  <a:schemeClr val="accent1"/>
                </a:solidFill>
                <a:latin typeface="+mj-lt"/>
                <a:ea typeface="MingLiU" panose="02020509000000000000" pitchFamily="49" charset="-120"/>
                <a:cs typeface="+mn-cs"/>
              </a:defRPr>
            </a:lvl1pPr>
            <a:lvl2pPr marL="457200" indent="0" algn="l" defTabSz="914400" rtl="0" eaLnBrk="1" latinLnBrk="0" hangingPunct="1">
              <a:lnSpc>
                <a:spcPct val="150000"/>
              </a:lnSpc>
              <a:spcBef>
                <a:spcPts val="1500"/>
              </a:spcBef>
              <a:buClr>
                <a:schemeClr val="accent1"/>
              </a:buClr>
              <a:buFont typeface="Arial" panose="020B0604020202020204" pitchFamily="34" charset="0"/>
              <a:buNone/>
              <a:defRPr sz="2000" b="1" kern="1200" spc="150" baseline="0">
                <a:solidFill>
                  <a:schemeClr val="bg1"/>
                </a:solidFill>
                <a:latin typeface="+mn-lt"/>
                <a:ea typeface="+mn-ea"/>
                <a:cs typeface="+mn-cs"/>
              </a:defRPr>
            </a:lvl2pPr>
            <a:lvl3pPr marL="914400" indent="0" algn="l" defTabSz="914400" rtl="0" eaLnBrk="1" latinLnBrk="0" hangingPunct="1">
              <a:lnSpc>
                <a:spcPct val="150000"/>
              </a:lnSpc>
              <a:spcBef>
                <a:spcPts val="1500"/>
              </a:spcBef>
              <a:buClr>
                <a:schemeClr val="accent1"/>
              </a:buClr>
              <a:buFont typeface="Arial" panose="020B0604020202020204" pitchFamily="34" charset="0"/>
              <a:buNone/>
              <a:defRPr sz="1800" b="1" kern="1200" spc="150" baseline="0">
                <a:solidFill>
                  <a:schemeClr val="bg1"/>
                </a:solidFill>
                <a:latin typeface="+mn-lt"/>
                <a:ea typeface="+mn-ea"/>
                <a:cs typeface="+mn-cs"/>
              </a:defRPr>
            </a:lvl3pPr>
            <a:lvl4pPr marL="1371600" indent="0" algn="l" defTabSz="914400" rtl="0" eaLnBrk="1" latinLnBrk="0" hangingPunct="1">
              <a:lnSpc>
                <a:spcPct val="150000"/>
              </a:lnSpc>
              <a:spcBef>
                <a:spcPts val="1500"/>
              </a:spcBef>
              <a:buClr>
                <a:schemeClr val="accent1"/>
              </a:buClr>
              <a:buFont typeface="Arial" panose="020B0604020202020204" pitchFamily="34" charset="0"/>
              <a:buNone/>
              <a:defRPr sz="1600" b="1" kern="1200" spc="150" baseline="0">
                <a:solidFill>
                  <a:schemeClr val="bg1"/>
                </a:solidFill>
                <a:latin typeface="+mn-lt"/>
                <a:ea typeface="+mn-ea"/>
                <a:cs typeface="+mn-cs"/>
              </a:defRPr>
            </a:lvl4pPr>
            <a:lvl5pPr marL="1828800" indent="0" algn="l" defTabSz="914400" rtl="0" eaLnBrk="1" latinLnBrk="0" hangingPunct="1">
              <a:lnSpc>
                <a:spcPct val="150000"/>
              </a:lnSpc>
              <a:spcBef>
                <a:spcPts val="1500"/>
              </a:spcBef>
              <a:buClr>
                <a:schemeClr val="accent1"/>
              </a:buClr>
              <a:buFont typeface="Arial" panose="020B0604020202020204" pitchFamily="34" charset="0"/>
              <a:buNone/>
              <a:defRPr sz="1600" b="1" kern="1200" spc="150" baseline="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i="1" dirty="0"/>
              <a:t>Termination phase:</a:t>
            </a:r>
          </a:p>
        </p:txBody>
      </p:sp>
      <p:sp>
        <p:nvSpPr>
          <p:cNvPr id="19" name="Content Placeholder 15">
            <a:extLst>
              <a:ext uri="{FF2B5EF4-FFF2-40B4-BE49-F238E27FC236}">
                <a16:creationId xmlns:a16="http://schemas.microsoft.com/office/drawing/2014/main" id="{D802767A-2D1E-46D1-9F97-D39B6A41CCBE}"/>
              </a:ext>
            </a:extLst>
          </p:cNvPr>
          <p:cNvSpPr txBox="1">
            <a:spLocks/>
          </p:cNvSpPr>
          <p:nvPr/>
        </p:nvSpPr>
        <p:spPr>
          <a:xfrm>
            <a:off x="5633670" y="4806456"/>
            <a:ext cx="4282439" cy="127735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sz="1600" dirty="0"/>
              <a:t>The algorithm terminates when there are no more subproblems to explore. The best solution found during the exploration of the tree is the optimal solution.</a:t>
            </a:r>
          </a:p>
          <a:p>
            <a:pPr marL="0" indent="0">
              <a:buFont typeface="Arial" panose="020B0604020202020204" pitchFamily="34" charset="0"/>
              <a:buNone/>
            </a:pPr>
            <a:endParaRPr lang="ja-JP" altLang="en-US" dirty="0"/>
          </a:p>
        </p:txBody>
      </p:sp>
    </p:spTree>
    <p:extLst>
      <p:ext uri="{BB962C8B-B14F-4D97-AF65-F5344CB8AC3E}">
        <p14:creationId xmlns:p14="http://schemas.microsoft.com/office/powerpoint/2010/main" val="207696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 calcmode="lin" valueType="num">
                                      <p:cBhvr>
                                        <p:cTn id="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15">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15">
                                            <p:txEl>
                                              <p:pRg st="0" end="0"/>
                                            </p:txEl>
                                          </p:spTgt>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 calcmode="lin" valueType="num">
                                      <p:cBhvr>
                                        <p:cTn id="13"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16">
                                            <p:txEl>
                                              <p:pRg st="0" end="0"/>
                                            </p:txEl>
                                          </p:spTgt>
                                        </p:tgtEl>
                                        <p:attrNameLst>
                                          <p:attrName>ppt_h</p:attrName>
                                        </p:attrNameLst>
                                      </p:cBhvr>
                                      <p:tavLst>
                                        <p:tav tm="0">
                                          <p:val>
                                            <p:fltVal val="0"/>
                                          </p:val>
                                        </p:tav>
                                        <p:tav tm="100000">
                                          <p:val>
                                            <p:strVal val="#ppt_h"/>
                                          </p:val>
                                        </p:tav>
                                      </p:tavLst>
                                    </p:anim>
                                    <p:anim calcmode="lin" valueType="num">
                                      <p:cBhvr>
                                        <p:cTn id="15" dur="500" fill="hold"/>
                                        <p:tgtEl>
                                          <p:spTgt spid="16">
                                            <p:txEl>
                                              <p:pRg st="0" end="0"/>
                                            </p:txEl>
                                          </p:spTgt>
                                        </p:tgtEl>
                                        <p:attrNameLst>
                                          <p:attrName>style.rotation</p:attrName>
                                        </p:attrNameLst>
                                      </p:cBhvr>
                                      <p:tavLst>
                                        <p:tav tm="0">
                                          <p:val>
                                            <p:fltVal val="360"/>
                                          </p:val>
                                        </p:tav>
                                        <p:tav tm="100000">
                                          <p:val>
                                            <p:fltVal val="0"/>
                                          </p:val>
                                        </p:tav>
                                      </p:tavLst>
                                    </p:anim>
                                    <p:animEffect transition="in" filter="fade">
                                      <p:cBhvr>
                                        <p:cTn id="16" dur="500"/>
                                        <p:tgtEl>
                                          <p:spTgt spid="1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9" presetClass="entr" presetSubtype="0" decel="10000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 calcmode="lin" valueType="num">
                                      <p:cBhvr>
                                        <p:cTn id="23" dur="500" fill="hold"/>
                                        <p:tgtEl>
                                          <p:spTgt spid="12"/>
                                        </p:tgtEl>
                                        <p:attrNameLst>
                                          <p:attrName>style.rotation</p:attrName>
                                        </p:attrNameLst>
                                      </p:cBhvr>
                                      <p:tavLst>
                                        <p:tav tm="0">
                                          <p:val>
                                            <p:fltVal val="360"/>
                                          </p:val>
                                        </p:tav>
                                        <p:tav tm="100000">
                                          <p:val>
                                            <p:fltVal val="0"/>
                                          </p:val>
                                        </p:tav>
                                      </p:tavLst>
                                    </p:anim>
                                    <p:animEffect transition="in" filter="fade">
                                      <p:cBhvr>
                                        <p:cTn id="24" dur="500"/>
                                        <p:tgtEl>
                                          <p:spTgt spid="12"/>
                                        </p:tgtEl>
                                      </p:cBhvr>
                                    </p:animEffect>
                                  </p:childTnLst>
                                </p:cTn>
                              </p:par>
                              <p:par>
                                <p:cTn id="25" presetID="49" presetClass="entr" presetSubtype="0" decel="10000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 calcmode="lin" valueType="num">
                                      <p:cBhvr>
                                        <p:cTn id="29" dur="500" fill="hold"/>
                                        <p:tgtEl>
                                          <p:spTgt spid="11"/>
                                        </p:tgtEl>
                                        <p:attrNameLst>
                                          <p:attrName>style.rotation</p:attrName>
                                        </p:attrNameLst>
                                      </p:cBhvr>
                                      <p:tavLst>
                                        <p:tav tm="0">
                                          <p:val>
                                            <p:fltVal val="360"/>
                                          </p:val>
                                        </p:tav>
                                        <p:tav tm="100000">
                                          <p:val>
                                            <p:fltVal val="0"/>
                                          </p:val>
                                        </p:tav>
                                      </p:tavLst>
                                    </p:anim>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grpId="0" nodeType="clickEffect">
                                  <p:stCondLst>
                                    <p:cond delay="0"/>
                                  </p:stCondLst>
                                  <p:childTnLst>
                                    <p:set>
                                      <p:cBhvr>
                                        <p:cTn id="34" dur="1" fill="hold">
                                          <p:stCondLst>
                                            <p:cond delay="0"/>
                                          </p:stCondLst>
                                        </p:cTn>
                                        <p:tgtEl>
                                          <p:spTgt spid="28">
                                            <p:txEl>
                                              <p:pRg st="0" end="0"/>
                                            </p:txEl>
                                          </p:spTgt>
                                        </p:tgtEl>
                                        <p:attrNameLst>
                                          <p:attrName>style.visibility</p:attrName>
                                        </p:attrNameLst>
                                      </p:cBhvr>
                                      <p:to>
                                        <p:strVal val="visible"/>
                                      </p:to>
                                    </p:set>
                                    <p:anim calcmode="lin" valueType="num">
                                      <p:cBhvr>
                                        <p:cTn id="35"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28">
                                            <p:txEl>
                                              <p:pRg st="0" end="0"/>
                                            </p:txEl>
                                          </p:spTgt>
                                        </p:tgtEl>
                                        <p:attrNameLst>
                                          <p:attrName>ppt_h</p:attrName>
                                        </p:attrNameLst>
                                      </p:cBhvr>
                                      <p:tavLst>
                                        <p:tav tm="0">
                                          <p:val>
                                            <p:fltVal val="0"/>
                                          </p:val>
                                        </p:tav>
                                        <p:tav tm="100000">
                                          <p:val>
                                            <p:strVal val="#ppt_h"/>
                                          </p:val>
                                        </p:tav>
                                      </p:tavLst>
                                    </p:anim>
                                    <p:anim calcmode="lin" valueType="num">
                                      <p:cBhvr>
                                        <p:cTn id="37" dur="500" fill="hold"/>
                                        <p:tgtEl>
                                          <p:spTgt spid="28">
                                            <p:txEl>
                                              <p:pRg st="0" end="0"/>
                                            </p:txEl>
                                          </p:spTgt>
                                        </p:tgtEl>
                                        <p:attrNameLst>
                                          <p:attrName>style.rotation</p:attrName>
                                        </p:attrNameLst>
                                      </p:cBhvr>
                                      <p:tavLst>
                                        <p:tav tm="0">
                                          <p:val>
                                            <p:fltVal val="360"/>
                                          </p:val>
                                        </p:tav>
                                        <p:tav tm="100000">
                                          <p:val>
                                            <p:fltVal val="0"/>
                                          </p:val>
                                        </p:tav>
                                      </p:tavLst>
                                    </p:anim>
                                    <p:animEffect transition="in" filter="fade">
                                      <p:cBhvr>
                                        <p:cTn id="38" dur="500"/>
                                        <p:tgtEl>
                                          <p:spTgt spid="28">
                                            <p:txEl>
                                              <p:pRg st="0" end="0"/>
                                            </p:txEl>
                                          </p:spTgt>
                                        </p:tgtEl>
                                      </p:cBhvr>
                                    </p:animEffect>
                                  </p:childTnLst>
                                </p:cTn>
                              </p:par>
                              <p:par>
                                <p:cTn id="39" presetID="49" presetClass="entr" presetSubtype="0" decel="100000" fill="hold" grpId="0" nodeType="withEffect">
                                  <p:stCondLst>
                                    <p:cond delay="0"/>
                                  </p:stCondLst>
                                  <p:childTnLst>
                                    <p:set>
                                      <p:cBhvr>
                                        <p:cTn id="40" dur="1" fill="hold">
                                          <p:stCondLst>
                                            <p:cond delay="0"/>
                                          </p:stCondLst>
                                        </p:cTn>
                                        <p:tgtEl>
                                          <p:spTgt spid="27">
                                            <p:txEl>
                                              <p:pRg st="0" end="0"/>
                                            </p:txEl>
                                          </p:spTgt>
                                        </p:tgtEl>
                                        <p:attrNameLst>
                                          <p:attrName>style.visibility</p:attrName>
                                        </p:attrNameLst>
                                      </p:cBhvr>
                                      <p:to>
                                        <p:strVal val="visible"/>
                                      </p:to>
                                    </p:set>
                                    <p:anim calcmode="lin" valueType="num">
                                      <p:cBhvr>
                                        <p:cTn id="41"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27">
                                            <p:txEl>
                                              <p:pRg st="0" end="0"/>
                                            </p:txEl>
                                          </p:spTgt>
                                        </p:tgtEl>
                                        <p:attrNameLst>
                                          <p:attrName>ppt_h</p:attrName>
                                        </p:attrNameLst>
                                      </p:cBhvr>
                                      <p:tavLst>
                                        <p:tav tm="0">
                                          <p:val>
                                            <p:fltVal val="0"/>
                                          </p:val>
                                        </p:tav>
                                        <p:tav tm="100000">
                                          <p:val>
                                            <p:strVal val="#ppt_h"/>
                                          </p:val>
                                        </p:tav>
                                      </p:tavLst>
                                    </p:anim>
                                    <p:anim calcmode="lin" valueType="num">
                                      <p:cBhvr>
                                        <p:cTn id="43" dur="500" fill="hold"/>
                                        <p:tgtEl>
                                          <p:spTgt spid="27">
                                            <p:txEl>
                                              <p:pRg st="0" end="0"/>
                                            </p:txEl>
                                          </p:spTgt>
                                        </p:tgtEl>
                                        <p:attrNameLst>
                                          <p:attrName>style.rotation</p:attrName>
                                        </p:attrNameLst>
                                      </p:cBhvr>
                                      <p:tavLst>
                                        <p:tav tm="0">
                                          <p:val>
                                            <p:fltVal val="360"/>
                                          </p:val>
                                        </p:tav>
                                        <p:tav tm="100000">
                                          <p:val>
                                            <p:fltVal val="0"/>
                                          </p:val>
                                        </p:tav>
                                      </p:tavLst>
                                    </p:anim>
                                    <p:animEffect transition="in" filter="fade">
                                      <p:cBhvr>
                                        <p:cTn id="44" dur="500"/>
                                        <p:tgtEl>
                                          <p:spTgt spid="27">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49" presetClass="entr" presetSubtype="0" decel="10000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 calcmode="lin" valueType="num">
                                      <p:cBhvr>
                                        <p:cTn id="51" dur="500" fill="hold"/>
                                        <p:tgtEl>
                                          <p:spTgt spid="17"/>
                                        </p:tgtEl>
                                        <p:attrNameLst>
                                          <p:attrName>style.rotation</p:attrName>
                                        </p:attrNameLst>
                                      </p:cBhvr>
                                      <p:tavLst>
                                        <p:tav tm="0">
                                          <p:val>
                                            <p:fltVal val="360"/>
                                          </p:val>
                                        </p:tav>
                                        <p:tav tm="100000">
                                          <p:val>
                                            <p:fltVal val="0"/>
                                          </p:val>
                                        </p:tav>
                                      </p:tavLst>
                                    </p:anim>
                                    <p:animEffect transition="in" filter="fade">
                                      <p:cBhvr>
                                        <p:cTn id="52" dur="500"/>
                                        <p:tgtEl>
                                          <p:spTgt spid="17"/>
                                        </p:tgtEl>
                                      </p:cBhvr>
                                    </p:animEffect>
                                  </p:childTnLst>
                                </p:cTn>
                              </p:par>
                              <p:par>
                                <p:cTn id="53" presetID="49" presetClass="entr" presetSubtype="0" decel="10000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 calcmode="lin" valueType="num">
                                      <p:cBhvr>
                                        <p:cTn id="57" dur="500" fill="hold"/>
                                        <p:tgtEl>
                                          <p:spTgt spid="14"/>
                                        </p:tgtEl>
                                        <p:attrNameLst>
                                          <p:attrName>style.rotation</p:attrName>
                                        </p:attrNameLst>
                                      </p:cBhvr>
                                      <p:tavLst>
                                        <p:tav tm="0">
                                          <p:val>
                                            <p:fltVal val="360"/>
                                          </p:val>
                                        </p:tav>
                                        <p:tav tm="100000">
                                          <p:val>
                                            <p:fltVal val="0"/>
                                          </p:val>
                                        </p:tav>
                                      </p:tavLst>
                                    </p:anim>
                                    <p:animEffect transition="in" filter="fade">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49" presetClass="entr" presetSubtype="0" decel="10000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p:cTn id="63" dur="500" fill="hold"/>
                                        <p:tgtEl>
                                          <p:spTgt spid="18"/>
                                        </p:tgtEl>
                                        <p:attrNameLst>
                                          <p:attrName>ppt_w</p:attrName>
                                        </p:attrNameLst>
                                      </p:cBhvr>
                                      <p:tavLst>
                                        <p:tav tm="0">
                                          <p:val>
                                            <p:fltVal val="0"/>
                                          </p:val>
                                        </p:tav>
                                        <p:tav tm="100000">
                                          <p:val>
                                            <p:strVal val="#ppt_w"/>
                                          </p:val>
                                        </p:tav>
                                      </p:tavLst>
                                    </p:anim>
                                    <p:anim calcmode="lin" valueType="num">
                                      <p:cBhvr>
                                        <p:cTn id="64" dur="500" fill="hold"/>
                                        <p:tgtEl>
                                          <p:spTgt spid="18"/>
                                        </p:tgtEl>
                                        <p:attrNameLst>
                                          <p:attrName>ppt_h</p:attrName>
                                        </p:attrNameLst>
                                      </p:cBhvr>
                                      <p:tavLst>
                                        <p:tav tm="0">
                                          <p:val>
                                            <p:fltVal val="0"/>
                                          </p:val>
                                        </p:tav>
                                        <p:tav tm="100000">
                                          <p:val>
                                            <p:strVal val="#ppt_h"/>
                                          </p:val>
                                        </p:tav>
                                      </p:tavLst>
                                    </p:anim>
                                    <p:anim calcmode="lin" valueType="num">
                                      <p:cBhvr>
                                        <p:cTn id="65" dur="500" fill="hold"/>
                                        <p:tgtEl>
                                          <p:spTgt spid="18"/>
                                        </p:tgtEl>
                                        <p:attrNameLst>
                                          <p:attrName>style.rotation</p:attrName>
                                        </p:attrNameLst>
                                      </p:cBhvr>
                                      <p:tavLst>
                                        <p:tav tm="0">
                                          <p:val>
                                            <p:fltVal val="360"/>
                                          </p:val>
                                        </p:tav>
                                        <p:tav tm="100000">
                                          <p:val>
                                            <p:fltVal val="0"/>
                                          </p:val>
                                        </p:tav>
                                      </p:tavLst>
                                    </p:anim>
                                    <p:animEffect transition="in" filter="fade">
                                      <p:cBhvr>
                                        <p:cTn id="66" dur="500"/>
                                        <p:tgtEl>
                                          <p:spTgt spid="18"/>
                                        </p:tgtEl>
                                      </p:cBhvr>
                                    </p:animEffect>
                                  </p:childTnLst>
                                </p:cTn>
                              </p:par>
                              <p:par>
                                <p:cTn id="67" presetID="49" presetClass="entr" presetSubtype="0" decel="100000"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p:cTn id="69" dur="500" fill="hold"/>
                                        <p:tgtEl>
                                          <p:spTgt spid="19"/>
                                        </p:tgtEl>
                                        <p:attrNameLst>
                                          <p:attrName>ppt_w</p:attrName>
                                        </p:attrNameLst>
                                      </p:cBhvr>
                                      <p:tavLst>
                                        <p:tav tm="0">
                                          <p:val>
                                            <p:fltVal val="0"/>
                                          </p:val>
                                        </p:tav>
                                        <p:tav tm="100000">
                                          <p:val>
                                            <p:strVal val="#ppt_w"/>
                                          </p:val>
                                        </p:tav>
                                      </p:tavLst>
                                    </p:anim>
                                    <p:anim calcmode="lin" valueType="num">
                                      <p:cBhvr>
                                        <p:cTn id="70" dur="500" fill="hold"/>
                                        <p:tgtEl>
                                          <p:spTgt spid="19"/>
                                        </p:tgtEl>
                                        <p:attrNameLst>
                                          <p:attrName>ppt_h</p:attrName>
                                        </p:attrNameLst>
                                      </p:cBhvr>
                                      <p:tavLst>
                                        <p:tav tm="0">
                                          <p:val>
                                            <p:fltVal val="0"/>
                                          </p:val>
                                        </p:tav>
                                        <p:tav tm="100000">
                                          <p:val>
                                            <p:strVal val="#ppt_h"/>
                                          </p:val>
                                        </p:tav>
                                      </p:tavLst>
                                    </p:anim>
                                    <p:anim calcmode="lin" valueType="num">
                                      <p:cBhvr>
                                        <p:cTn id="71" dur="500" fill="hold"/>
                                        <p:tgtEl>
                                          <p:spTgt spid="19"/>
                                        </p:tgtEl>
                                        <p:attrNameLst>
                                          <p:attrName>style.rotation</p:attrName>
                                        </p:attrNameLst>
                                      </p:cBhvr>
                                      <p:tavLst>
                                        <p:tav tm="0">
                                          <p:val>
                                            <p:fltVal val="360"/>
                                          </p:val>
                                        </p:tav>
                                        <p:tav tm="100000">
                                          <p:val>
                                            <p:fltVal val="0"/>
                                          </p:val>
                                        </p:tav>
                                      </p:tavLst>
                                    </p:anim>
                                    <p:animEffect transition="in" filter="fade">
                                      <p:cBhvr>
                                        <p:cTn id="7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5" grpId="0" build="p"/>
      <p:bldP spid="27" grpId="0" build="p"/>
      <p:bldP spid="28" grpId="0" build="p"/>
      <p:bldP spid="11" grpId="0"/>
      <p:bldP spid="12" grpId="0"/>
      <p:bldP spid="14" grpId="0"/>
      <p:bldP spid="17" grpId="0"/>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4419600" y="1911927"/>
            <a:ext cx="7772400" cy="4946073"/>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6150843" y="2338331"/>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56EFAE54-53E3-429A-BCD3-9971E5B924C4}"/>
              </a:ext>
            </a:extLst>
          </p:cNvPr>
          <p:cNvPicPr>
            <a:picLocks noGrp="1" noChangeAspect="1"/>
          </p:cNvPicPr>
          <p:nvPr>
            <p:ph idx="4294967295"/>
          </p:nvPr>
        </p:nvPicPr>
        <p:blipFill>
          <a:blip r:embed="rId4"/>
          <a:stretch>
            <a:fillRect/>
          </a:stretch>
        </p:blipFill>
        <p:spPr>
          <a:xfrm>
            <a:off x="7755334" y="2595444"/>
            <a:ext cx="4021534" cy="4226241"/>
          </a:xfrm>
          <a:prstGeom prst="rect">
            <a:avLst/>
          </a:prstGeom>
        </p:spPr>
      </p:pic>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5283548" y="2516835"/>
            <a:ext cx="6044503" cy="583800"/>
          </a:xfrm>
        </p:spPr>
        <p:txBody>
          <a:bodyPr/>
          <a:lstStyle/>
          <a:p>
            <a:r>
              <a:rPr lang="en-US" dirty="0"/>
              <a:t>The Algorithm</a:t>
            </a:r>
          </a:p>
        </p:txBody>
      </p:sp>
    </p:spTree>
    <p:extLst>
      <p:ext uri="{BB962C8B-B14F-4D97-AF65-F5344CB8AC3E}">
        <p14:creationId xmlns:p14="http://schemas.microsoft.com/office/powerpoint/2010/main" val="9404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16C90-D024-415D-89AB-97911E7CD9B0}"/>
              </a:ext>
            </a:extLst>
          </p:cNvPr>
          <p:cNvSpPr>
            <a:spLocks noGrp="1"/>
          </p:cNvSpPr>
          <p:nvPr>
            <p:ph type="title"/>
          </p:nvPr>
        </p:nvSpPr>
        <p:spPr/>
        <p:txBody>
          <a:bodyPr/>
          <a:lstStyle/>
          <a:p>
            <a:r>
              <a:rPr lang="en-US" dirty="0"/>
              <a:t>Explanation:</a:t>
            </a:r>
          </a:p>
        </p:txBody>
      </p:sp>
      <p:sp>
        <p:nvSpPr>
          <p:cNvPr id="5" name="Content Placeholder 4">
            <a:extLst>
              <a:ext uri="{FF2B5EF4-FFF2-40B4-BE49-F238E27FC236}">
                <a16:creationId xmlns:a16="http://schemas.microsoft.com/office/drawing/2014/main" id="{6580D373-0D2A-4D0B-BF29-F25B291B5039}"/>
              </a:ext>
            </a:extLst>
          </p:cNvPr>
          <p:cNvSpPr>
            <a:spLocks noGrp="1"/>
          </p:cNvSpPr>
          <p:nvPr>
            <p:ph sz="quarter" idx="15"/>
          </p:nvPr>
        </p:nvSpPr>
        <p:spPr>
          <a:xfrm>
            <a:off x="830262" y="1304544"/>
            <a:ext cx="4990213" cy="5108511"/>
          </a:xfrm>
        </p:spPr>
        <p:txBody>
          <a:bodyPr>
            <a:normAutofit fontScale="55000" lnSpcReduction="20000"/>
          </a:bodyPr>
          <a:lstStyle/>
          <a:p>
            <a:pPr>
              <a:buFont typeface="Wingdings" panose="05000000000000000000" pitchFamily="2" charset="2"/>
              <a:buChar char="v"/>
            </a:pPr>
            <a:r>
              <a:rPr lang="en-US" sz="1800" b="1" u="sng" dirty="0"/>
              <a:t>Initialization: </a:t>
            </a:r>
            <a:r>
              <a:rPr lang="en-US" sz="1800" dirty="0"/>
              <a:t>Set the variable Low-cost to infinity (∞)</a:t>
            </a:r>
          </a:p>
          <a:p>
            <a:pPr>
              <a:buFont typeface="Wingdings" panose="05000000000000000000" pitchFamily="2" charset="2"/>
              <a:buChar char="v"/>
            </a:pPr>
            <a:r>
              <a:rPr lang="en-US" sz="1800" dirty="0"/>
              <a:t>This variable will keep track of the lowest cost found so far</a:t>
            </a:r>
          </a:p>
          <a:p>
            <a:pPr>
              <a:buFont typeface="Wingdings" panose="05000000000000000000" pitchFamily="2" charset="2"/>
              <a:buChar char="v"/>
            </a:pPr>
            <a:r>
              <a:rPr lang="en-US" sz="1800" dirty="0"/>
              <a:t> The live_node_set is initialized with the root node of the problem.</a:t>
            </a:r>
          </a:p>
          <a:p>
            <a:pPr>
              <a:buFont typeface="Wingdings" panose="05000000000000000000" pitchFamily="2" charset="2"/>
              <a:buChar char="v"/>
            </a:pPr>
            <a:r>
              <a:rPr lang="en-US" sz="1800" dirty="0"/>
              <a:t> </a:t>
            </a:r>
            <a:r>
              <a:rPr lang="en-US" sz="1800" b="1" u="sng" dirty="0"/>
              <a:t>While Loop: </a:t>
            </a:r>
            <a:r>
              <a:rPr lang="en-US" sz="1800" dirty="0"/>
              <a:t>The algorithm continues as long as the live_node_set is not empty. The live_node_set contains nodes that have been generated but whose children have not been explored yet.</a:t>
            </a:r>
          </a:p>
          <a:p>
            <a:pPr>
              <a:buFont typeface="Wingdings" panose="05000000000000000000" pitchFamily="2" charset="2"/>
              <a:buChar char="v"/>
            </a:pPr>
            <a:r>
              <a:rPr lang="en-US" sz="1800" b="1" u="sng" dirty="0"/>
              <a:t> Node Selection: </a:t>
            </a:r>
            <a:r>
              <a:rPr lang="en-US" sz="1800" dirty="0"/>
              <a:t>Choose a node k from the live_node_set. This node is called the "E-node" or "exploring node".</a:t>
            </a:r>
          </a:p>
          <a:p>
            <a:pPr>
              <a:buFont typeface="Wingdings" panose="05000000000000000000" pitchFamily="2" charset="2"/>
              <a:buChar char="v"/>
            </a:pPr>
            <a:r>
              <a:rPr lang="en-US" sz="1800" b="1" u="sng" dirty="0"/>
              <a:t>Update Live Node Set: </a:t>
            </a:r>
            <a:r>
              <a:rPr lang="en-US" sz="1800" dirty="0"/>
              <a:t>Remove the selected node k from the live_node_set</a:t>
            </a:r>
          </a:p>
          <a:p>
            <a:pPr>
              <a:buFont typeface="Wingdings" panose="05000000000000000000" pitchFamily="2" charset="2"/>
              <a:buChar char="v"/>
            </a:pPr>
            <a:r>
              <a:rPr lang="en-US" sz="1800" dirty="0"/>
              <a:t> </a:t>
            </a:r>
            <a:r>
              <a:rPr lang="en-US" sz="1800" b="1" u="sng" dirty="0"/>
              <a:t>Child Generation: </a:t>
            </a:r>
            <a:r>
              <a:rPr lang="en-US" sz="1800" dirty="0"/>
              <a:t>Generate the children of node k and calculate their lower bounds. The set Sk contains pairs (i, zi), where i is a child of k and zi is its lower bound.-</a:t>
            </a:r>
          </a:p>
          <a:p>
            <a:pPr marL="0" indent="0">
              <a:buNone/>
            </a:pPr>
            <a:endParaRPr lang="en-US" dirty="0"/>
          </a:p>
        </p:txBody>
      </p:sp>
      <p:sp>
        <p:nvSpPr>
          <p:cNvPr id="7" name="Content Placeholder 4">
            <a:extLst>
              <a:ext uri="{FF2B5EF4-FFF2-40B4-BE49-F238E27FC236}">
                <a16:creationId xmlns:a16="http://schemas.microsoft.com/office/drawing/2014/main" id="{4B477F0D-FBE1-42FE-B699-F9D311EA4AFA}"/>
              </a:ext>
            </a:extLst>
          </p:cNvPr>
          <p:cNvSpPr txBox="1">
            <a:spLocks/>
          </p:cNvSpPr>
          <p:nvPr/>
        </p:nvSpPr>
        <p:spPr>
          <a:xfrm>
            <a:off x="6371526" y="1476442"/>
            <a:ext cx="4741481" cy="510851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6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US" dirty="0"/>
              <a:t>Child Processing: For each child i in Sk, do the following:   </a:t>
            </a:r>
          </a:p>
          <a:p>
            <a:pPr>
              <a:buFont typeface="Wingdings" panose="05000000000000000000" pitchFamily="2" charset="2"/>
              <a:buChar char="v"/>
            </a:pPr>
            <a:r>
              <a:rPr lang="en-US" dirty="0"/>
              <a:t>If the lower bound zi of child i is greater than U (the best solution found so far), then discard or "kill" child i. This is because i cannot lead to a better solution than what we already have.  </a:t>
            </a:r>
          </a:p>
          <a:p>
            <a:pPr>
              <a:buFont typeface="Wingdings" panose="05000000000000000000" pitchFamily="2" charset="2"/>
              <a:buChar char="v"/>
            </a:pPr>
            <a:r>
              <a:rPr lang="en-US" dirty="0"/>
              <a:t> Otherwise, if child i is a solution and its cost zi is less than U, then update U to zi and update the current best solution to i. </a:t>
            </a:r>
          </a:p>
          <a:p>
            <a:pPr>
              <a:buFont typeface="Wingdings" panose="05000000000000000000" pitchFamily="2" charset="2"/>
              <a:buChar char="v"/>
            </a:pPr>
            <a:r>
              <a:rPr lang="en-US" dirty="0"/>
              <a:t>If child i is not a solution, add it to the live_node_set for further exploration.</a:t>
            </a:r>
          </a:p>
          <a:p>
            <a:pPr>
              <a:buFont typeface="Wingdings" panose="05000000000000000000" pitchFamily="2" charset="2"/>
              <a:buChar char="v"/>
            </a:pPr>
            <a:r>
              <a:rPr lang="en-US" b="1" u="sng" dirty="0"/>
              <a:t>Termination: </a:t>
            </a:r>
            <a:r>
              <a:rPr lang="en-US" dirty="0"/>
              <a:t>The algorithm terminates when there are no more live nodes to explore, i.e., when live_node_set becomes empty. At this point, the best solution found is the optimal solution</a:t>
            </a:r>
          </a:p>
          <a:p>
            <a:endParaRPr lang="en-US" dirty="0"/>
          </a:p>
        </p:txBody>
      </p:sp>
    </p:spTree>
    <p:extLst>
      <p:ext uri="{BB962C8B-B14F-4D97-AF65-F5344CB8AC3E}">
        <p14:creationId xmlns:p14="http://schemas.microsoft.com/office/powerpoint/2010/main" val="1086387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2469E-2AB8-4598-ADA1-1DD8CAF3542F}"/>
              </a:ext>
            </a:extLst>
          </p:cNvPr>
          <p:cNvSpPr>
            <a:spLocks noGrp="1"/>
          </p:cNvSpPr>
          <p:nvPr>
            <p:ph type="title"/>
          </p:nvPr>
        </p:nvSpPr>
        <p:spPr>
          <a:xfrm>
            <a:off x="830269" y="168721"/>
            <a:ext cx="10523531" cy="583800"/>
          </a:xfrm>
        </p:spPr>
        <p:txBody>
          <a:bodyPr/>
          <a:lstStyle/>
          <a:p>
            <a:r>
              <a:rPr lang="en-US" dirty="0"/>
              <a:t>Use Case: "Implementation”</a:t>
            </a:r>
          </a:p>
        </p:txBody>
      </p:sp>
      <p:sp>
        <p:nvSpPr>
          <p:cNvPr id="3" name="Text Placeholder 2">
            <a:extLst>
              <a:ext uri="{FF2B5EF4-FFF2-40B4-BE49-F238E27FC236}">
                <a16:creationId xmlns:a16="http://schemas.microsoft.com/office/drawing/2014/main" id="{072CB403-F2AC-4F5B-A4D4-44CE1C478113}"/>
              </a:ext>
            </a:extLst>
          </p:cNvPr>
          <p:cNvSpPr>
            <a:spLocks noGrp="1"/>
          </p:cNvSpPr>
          <p:nvPr>
            <p:ph type="body" idx="1"/>
          </p:nvPr>
        </p:nvSpPr>
        <p:spPr/>
        <p:txBody>
          <a:bodyPr/>
          <a:lstStyle/>
          <a:p>
            <a:r>
              <a:rPr lang="en-US" i="1" dirty="0"/>
              <a:t>Job employment problem</a:t>
            </a:r>
          </a:p>
        </p:txBody>
      </p:sp>
      <p:sp>
        <p:nvSpPr>
          <p:cNvPr id="5" name="Content Placeholder 4">
            <a:extLst>
              <a:ext uri="{FF2B5EF4-FFF2-40B4-BE49-F238E27FC236}">
                <a16:creationId xmlns:a16="http://schemas.microsoft.com/office/drawing/2014/main" id="{C2C392AD-E5F1-46F0-B8FC-ADB5DA5BF5C7}"/>
              </a:ext>
            </a:extLst>
          </p:cNvPr>
          <p:cNvSpPr>
            <a:spLocks noGrp="1"/>
          </p:cNvSpPr>
          <p:nvPr>
            <p:ph sz="quarter" idx="15"/>
          </p:nvPr>
        </p:nvSpPr>
        <p:spPr/>
        <p:txBody>
          <a:bodyPr>
            <a:normAutofit fontScale="70000" lnSpcReduction="20000"/>
          </a:bodyPr>
          <a:lstStyle/>
          <a:p>
            <a:r>
              <a:rPr lang="en-US" sz="1600" dirty="0"/>
              <a:t>Let’s consider a situation where 3 persons well qualified for 3 jobs apply for the jobs and the employee is faced is faced with the problem of having to employ them such that the jobs will be done at best capacity by with shortest of time. </a:t>
            </a:r>
          </a:p>
          <a:p>
            <a:r>
              <a:rPr lang="en-US" sz="1600" dirty="0"/>
              <a:t>Because time is the test factor.  The employee want’s that all these jobs are done with smallest time posible but doesn’t know how he will employ them in order to achieve this so he decides to use a system that will help him select .</a:t>
            </a:r>
          </a:p>
          <a:p>
            <a:endParaRPr lang="en-US" dirty="0"/>
          </a:p>
        </p:txBody>
      </p:sp>
      <p:pic>
        <p:nvPicPr>
          <p:cNvPr id="205" name="Picture 204">
            <a:extLst>
              <a:ext uri="{FF2B5EF4-FFF2-40B4-BE49-F238E27FC236}">
                <a16:creationId xmlns:a16="http://schemas.microsoft.com/office/drawing/2014/main" id="{18281CD9-10CB-494A-AE07-D894A504BC78}"/>
              </a:ext>
            </a:extLst>
          </p:cNvPr>
          <p:cNvPicPr>
            <a:picLocks noChangeAspect="1"/>
          </p:cNvPicPr>
          <p:nvPr/>
        </p:nvPicPr>
        <p:blipFill>
          <a:blip r:embed="rId2"/>
          <a:stretch>
            <a:fillRect/>
          </a:stretch>
        </p:blipFill>
        <p:spPr>
          <a:xfrm>
            <a:off x="5120640" y="752522"/>
            <a:ext cx="6839712" cy="5306902"/>
          </a:xfrm>
          <a:prstGeom prst="rect">
            <a:avLst/>
          </a:prstGeom>
        </p:spPr>
      </p:pic>
      <p:pic>
        <p:nvPicPr>
          <p:cNvPr id="208" name="Picture 207">
            <a:extLst>
              <a:ext uri="{FF2B5EF4-FFF2-40B4-BE49-F238E27FC236}">
                <a16:creationId xmlns:a16="http://schemas.microsoft.com/office/drawing/2014/main" id="{8079702F-441F-4123-B5A3-5F16F8D21F75}"/>
              </a:ext>
            </a:extLst>
          </p:cNvPr>
          <p:cNvPicPr>
            <a:picLocks noChangeAspect="1"/>
          </p:cNvPicPr>
          <p:nvPr/>
        </p:nvPicPr>
        <p:blipFill>
          <a:blip r:embed="rId3"/>
          <a:stretch>
            <a:fillRect/>
          </a:stretch>
        </p:blipFill>
        <p:spPr>
          <a:xfrm>
            <a:off x="1228844" y="5384903"/>
            <a:ext cx="3493215" cy="1349042"/>
          </a:xfrm>
          <a:prstGeom prst="rect">
            <a:avLst/>
          </a:prstGeom>
        </p:spPr>
      </p:pic>
    </p:spTree>
    <p:extLst>
      <p:ext uri="{BB962C8B-B14F-4D97-AF65-F5344CB8AC3E}">
        <p14:creationId xmlns:p14="http://schemas.microsoft.com/office/powerpoint/2010/main" val="2250994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F6D24-DC76-4F72-B9D8-BB99B66C0EC9}"/>
              </a:ext>
            </a:extLst>
          </p:cNvPr>
          <p:cNvSpPr>
            <a:spLocks noGrp="1"/>
          </p:cNvSpPr>
          <p:nvPr>
            <p:ph type="title"/>
          </p:nvPr>
        </p:nvSpPr>
        <p:spPr/>
        <p:txBody>
          <a:bodyPr/>
          <a:lstStyle/>
          <a:p>
            <a:r>
              <a:rPr lang="en-US" dirty="0"/>
              <a:t>Situations:</a:t>
            </a:r>
          </a:p>
        </p:txBody>
      </p:sp>
      <p:sp>
        <p:nvSpPr>
          <p:cNvPr id="3" name="Text Placeholder 2">
            <a:extLst>
              <a:ext uri="{FF2B5EF4-FFF2-40B4-BE49-F238E27FC236}">
                <a16:creationId xmlns:a16="http://schemas.microsoft.com/office/drawing/2014/main" id="{CC0057B8-D0C8-483F-AB6C-FE7212B3E27E}"/>
              </a:ext>
            </a:extLst>
          </p:cNvPr>
          <p:cNvSpPr>
            <a:spLocks noGrp="1"/>
          </p:cNvSpPr>
          <p:nvPr>
            <p:ph type="body" idx="1"/>
          </p:nvPr>
        </p:nvSpPr>
        <p:spPr>
          <a:solidFill>
            <a:schemeClr val="tx1"/>
          </a:solidFill>
        </p:spPr>
        <p:txBody>
          <a:bodyPr/>
          <a:lstStyle/>
          <a:p>
            <a:r>
              <a:rPr lang="en-US" dirty="0">
                <a:ln>
                  <a:solidFill>
                    <a:srgbClr val="FF0000"/>
                  </a:solidFill>
                </a:ln>
                <a:solidFill>
                  <a:srgbClr val="FF0000"/>
                </a:solidFill>
              </a:rPr>
              <a:t>Best case:</a:t>
            </a:r>
          </a:p>
        </p:txBody>
      </p:sp>
      <p:sp>
        <p:nvSpPr>
          <p:cNvPr id="4" name="Text Placeholder 3">
            <a:extLst>
              <a:ext uri="{FF2B5EF4-FFF2-40B4-BE49-F238E27FC236}">
                <a16:creationId xmlns:a16="http://schemas.microsoft.com/office/drawing/2014/main" id="{E1AEA524-8162-4939-9429-A0E2010992CB}"/>
              </a:ext>
            </a:extLst>
          </p:cNvPr>
          <p:cNvSpPr>
            <a:spLocks noGrp="1"/>
          </p:cNvSpPr>
          <p:nvPr>
            <p:ph type="body" idx="11"/>
          </p:nvPr>
        </p:nvSpPr>
        <p:spPr>
          <a:solidFill>
            <a:schemeClr val="tx1"/>
          </a:solidFill>
        </p:spPr>
        <p:txBody>
          <a:bodyPr/>
          <a:lstStyle/>
          <a:p>
            <a:r>
              <a:rPr lang="en-US" dirty="0">
                <a:solidFill>
                  <a:srgbClr val="FF0000"/>
                </a:solidFill>
              </a:rPr>
              <a:t>Worst case:</a:t>
            </a:r>
          </a:p>
        </p:txBody>
      </p:sp>
      <p:sp>
        <p:nvSpPr>
          <p:cNvPr id="5" name="Content Placeholder 4">
            <a:extLst>
              <a:ext uri="{FF2B5EF4-FFF2-40B4-BE49-F238E27FC236}">
                <a16:creationId xmlns:a16="http://schemas.microsoft.com/office/drawing/2014/main" id="{454C5DAD-3D69-48BD-B754-E16F097343ED}"/>
              </a:ext>
            </a:extLst>
          </p:cNvPr>
          <p:cNvSpPr>
            <a:spLocks noGrp="1"/>
          </p:cNvSpPr>
          <p:nvPr>
            <p:ph sz="quarter" idx="15"/>
          </p:nvPr>
        </p:nvSpPr>
        <p:spPr/>
        <p:txBody>
          <a:bodyPr>
            <a:normAutofit/>
          </a:bodyPr>
          <a:lstStyle/>
          <a:p>
            <a:pPr>
              <a:buFont typeface="Wingdings" panose="05000000000000000000" pitchFamily="2" charset="2"/>
              <a:buChar char="q"/>
            </a:pPr>
            <a:r>
              <a:rPr lang="en-US" b="1" u="sng" dirty="0">
                <a:solidFill>
                  <a:srgbClr val="FF0000"/>
                </a:solidFill>
              </a:rPr>
              <a:t>Best Case</a:t>
            </a:r>
            <a:r>
              <a:rPr lang="en-US" dirty="0">
                <a:solidFill>
                  <a:schemeClr val="bg2"/>
                </a:solidFill>
              </a:rPr>
              <a:t>: </a:t>
            </a:r>
            <a:r>
              <a:rPr lang="en-US" dirty="0"/>
              <a:t>The best case scenario for the Branch and Bound algorithm occurs when an optimal solution is found early in the search process. In this case, the algorithm can prune large portions of the search tree, thereby reducing the number of nodes that need to be explored.</a:t>
            </a:r>
          </a:p>
          <a:p>
            <a:endParaRPr lang="en-US" dirty="0"/>
          </a:p>
        </p:txBody>
      </p:sp>
      <p:sp>
        <p:nvSpPr>
          <p:cNvPr id="6" name="Content Placeholder 5">
            <a:extLst>
              <a:ext uri="{FF2B5EF4-FFF2-40B4-BE49-F238E27FC236}">
                <a16:creationId xmlns:a16="http://schemas.microsoft.com/office/drawing/2014/main" id="{ACB30A95-1218-4F3D-A6C5-061FC07EAA89}"/>
              </a:ext>
            </a:extLst>
          </p:cNvPr>
          <p:cNvSpPr>
            <a:spLocks noGrp="1"/>
          </p:cNvSpPr>
          <p:nvPr>
            <p:ph sz="quarter" idx="16"/>
          </p:nvPr>
        </p:nvSpPr>
        <p:spPr/>
        <p:txBody>
          <a:bodyPr>
            <a:normAutofit fontScale="92500"/>
          </a:bodyPr>
          <a:lstStyle/>
          <a:p>
            <a:pPr>
              <a:buFont typeface="Wingdings" panose="05000000000000000000" pitchFamily="2" charset="2"/>
              <a:buChar char="q"/>
            </a:pPr>
            <a:r>
              <a:rPr lang="en-US" b="1" u="sng" dirty="0">
                <a:solidFill>
                  <a:srgbClr val="FF0000"/>
                </a:solidFill>
              </a:rPr>
              <a:t>Worst Case</a:t>
            </a:r>
            <a:r>
              <a:rPr lang="en-US" dirty="0"/>
              <a:t>: The worst case scenario for the Branch and Bound algorithm occurs when the algorithm needs to explore the entire state space. This happens when the algorithm cannot prune any branches and must explore all possible permutations. The worst-case complexity of any branch-and-bound algorithm is exponential.</a:t>
            </a:r>
          </a:p>
          <a:p>
            <a:endParaRPr lang="en-US" dirty="0"/>
          </a:p>
        </p:txBody>
      </p:sp>
      <p:sp>
        <p:nvSpPr>
          <p:cNvPr id="9" name="TextBox 8">
            <a:extLst>
              <a:ext uri="{FF2B5EF4-FFF2-40B4-BE49-F238E27FC236}">
                <a16:creationId xmlns:a16="http://schemas.microsoft.com/office/drawing/2014/main" id="{B5552FAF-800D-4F43-94C5-9DBC48586A12}"/>
              </a:ext>
            </a:extLst>
          </p:cNvPr>
          <p:cNvSpPr txBox="1"/>
          <p:nvPr/>
        </p:nvSpPr>
        <p:spPr>
          <a:xfrm>
            <a:off x="936950" y="5415886"/>
            <a:ext cx="10523530" cy="1277273"/>
          </a:xfrm>
          <a:prstGeom prst="rect">
            <a:avLst/>
          </a:prstGeom>
          <a:noFill/>
        </p:spPr>
        <p:txBody>
          <a:bodyPr wrap="square" rtlCol="0">
            <a:spAutoFit/>
          </a:bodyPr>
          <a:lstStyle/>
          <a:p>
            <a:pPr lvl="0">
              <a:lnSpc>
                <a:spcPct val="150000"/>
              </a:lnSpc>
              <a:spcBef>
                <a:spcPts val="1500"/>
              </a:spcBef>
              <a:buClr>
                <a:srgbClr val="EE4036"/>
              </a:buClr>
            </a:pPr>
            <a:r>
              <a:rPr lang="en-US" sz="1400" spc="150" dirty="0">
                <a:solidFill>
                  <a:srgbClr val="FFFFFF"/>
                </a:solidFill>
              </a:rPr>
              <a:t>However, it’s important to note that while the worst-case complexity is exponential, the average complexity of the algorithm is significantly lower. This is because the algorithm is able to prune many branches in practice, reducing the number of nodes that need to be explored.</a:t>
            </a:r>
          </a:p>
          <a:p>
            <a:endParaRPr lang="en-US" sz="1400" dirty="0"/>
          </a:p>
        </p:txBody>
      </p:sp>
      <p:sp>
        <p:nvSpPr>
          <p:cNvPr id="10" name="TextBox 9">
            <a:extLst>
              <a:ext uri="{FF2B5EF4-FFF2-40B4-BE49-F238E27FC236}">
                <a16:creationId xmlns:a16="http://schemas.microsoft.com/office/drawing/2014/main" id="{1C1A61EE-3C5E-4BD4-935B-1125BF8D37B6}"/>
              </a:ext>
            </a:extLst>
          </p:cNvPr>
          <p:cNvSpPr txBox="1"/>
          <p:nvPr/>
        </p:nvSpPr>
        <p:spPr>
          <a:xfrm>
            <a:off x="844058" y="1151886"/>
            <a:ext cx="10523530" cy="830997"/>
          </a:xfrm>
          <a:prstGeom prst="rect">
            <a:avLst/>
          </a:prstGeom>
          <a:noFill/>
        </p:spPr>
        <p:txBody>
          <a:bodyPr wrap="square" rtlCol="0">
            <a:spAutoFit/>
          </a:bodyPr>
          <a:lstStyle/>
          <a:p>
            <a:r>
              <a:rPr lang="en-US" sz="1200" spc="150" dirty="0">
                <a:solidFill>
                  <a:srgbClr val="FFFFFF"/>
                </a:solidFill>
              </a:rPr>
              <a:t>The Branch and Bound algorithm is used for solving combinatorial optimization problems. These problems are typically exponential in terms of time complexity and may require exploring all possible permutations in the worst case.</a:t>
            </a:r>
          </a:p>
          <a:p>
            <a:endParaRPr lang="en-US" sz="1200" dirty="0"/>
          </a:p>
        </p:txBody>
      </p:sp>
    </p:spTree>
    <p:extLst>
      <p:ext uri="{BB962C8B-B14F-4D97-AF65-F5344CB8AC3E}">
        <p14:creationId xmlns:p14="http://schemas.microsoft.com/office/powerpoint/2010/main" val="116641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5">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p:cTn id="15"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6">
                                            <p:txEl>
                                              <p:pRg st="0" end="0"/>
                                            </p:txEl>
                                          </p:spTgt>
                                        </p:tgtEl>
                                        <p:attrNameLst>
                                          <p:attrName>ppt_h</p:attrName>
                                        </p:attrNameLst>
                                      </p:cBhvr>
                                      <p:tavLst>
                                        <p:tav tm="0">
                                          <p:val>
                                            <p:fltVal val="0"/>
                                          </p:val>
                                        </p:tav>
                                        <p:tav tm="100000">
                                          <p:val>
                                            <p:strVal val="#ppt_h"/>
                                          </p:val>
                                        </p:tav>
                                      </p:tavLst>
                                    </p:anim>
                                    <p:anim calcmode="lin" valueType="num">
                                      <p:cBhvr>
                                        <p:cTn id="17" dur="500" fill="hold"/>
                                        <p:tgtEl>
                                          <p:spTgt spid="6">
                                            <p:txEl>
                                              <p:pRg st="0" end="0"/>
                                            </p:txEl>
                                          </p:spTgt>
                                        </p:tgtEl>
                                        <p:attrNameLst>
                                          <p:attrName>style.rotation</p:attrName>
                                        </p:attrNameLst>
                                      </p:cBhvr>
                                      <p:tavLst>
                                        <p:tav tm="0">
                                          <p:val>
                                            <p:fltVal val="360"/>
                                          </p:val>
                                        </p:tav>
                                        <p:tav tm="100000">
                                          <p:val>
                                            <p:fltVal val="0"/>
                                          </p:val>
                                        </p:tav>
                                      </p:tavLst>
                                    </p:anim>
                                    <p:animEffect transition="in" filter="fade">
                                      <p:cBhvr>
                                        <p:cTn id="18"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67FCE-4F4A-48B5-BB35-4917BBE96205}"/>
              </a:ext>
            </a:extLst>
          </p:cNvPr>
          <p:cNvSpPr>
            <a:spLocks noGrp="1"/>
          </p:cNvSpPr>
          <p:nvPr>
            <p:ph type="title"/>
          </p:nvPr>
        </p:nvSpPr>
        <p:spPr/>
        <p:txBody>
          <a:bodyPr/>
          <a:lstStyle/>
          <a:p>
            <a:r>
              <a:rPr lang="en-US" dirty="0"/>
              <a:t>Search Techniques:</a:t>
            </a:r>
          </a:p>
        </p:txBody>
      </p:sp>
      <p:sp>
        <p:nvSpPr>
          <p:cNvPr id="3" name="Text Placeholder 2">
            <a:extLst>
              <a:ext uri="{FF2B5EF4-FFF2-40B4-BE49-F238E27FC236}">
                <a16:creationId xmlns:a16="http://schemas.microsoft.com/office/drawing/2014/main" id="{03B0AEFC-CAF1-457D-B412-AE7C5BCA01E8}"/>
              </a:ext>
            </a:extLst>
          </p:cNvPr>
          <p:cNvSpPr>
            <a:spLocks noGrp="1"/>
          </p:cNvSpPr>
          <p:nvPr>
            <p:ph type="body" idx="1"/>
          </p:nvPr>
        </p:nvSpPr>
        <p:spPr>
          <a:xfrm>
            <a:off x="838200" y="1289050"/>
            <a:ext cx="10366248" cy="1185863"/>
          </a:xfrm>
        </p:spPr>
        <p:txBody>
          <a:bodyPr>
            <a:normAutofit/>
          </a:bodyPr>
          <a:lstStyle/>
          <a:p>
            <a:pPr algn="ctr"/>
            <a:r>
              <a:rPr lang="en-US" dirty="0"/>
              <a:t>The Branch and Bound algorithm incorporates different search techniques to traverse a state space tree. Here are some of them:</a:t>
            </a:r>
          </a:p>
        </p:txBody>
      </p:sp>
      <p:sp>
        <p:nvSpPr>
          <p:cNvPr id="5" name="Content Placeholder 4">
            <a:extLst>
              <a:ext uri="{FF2B5EF4-FFF2-40B4-BE49-F238E27FC236}">
                <a16:creationId xmlns:a16="http://schemas.microsoft.com/office/drawing/2014/main" id="{1974847D-C470-4135-A547-A7C26F0AD849}"/>
              </a:ext>
            </a:extLst>
          </p:cNvPr>
          <p:cNvSpPr>
            <a:spLocks noGrp="1"/>
          </p:cNvSpPr>
          <p:nvPr>
            <p:ph sz="quarter" idx="15"/>
          </p:nvPr>
        </p:nvSpPr>
        <p:spPr>
          <a:xfrm>
            <a:off x="830263" y="2474913"/>
            <a:ext cx="4434840" cy="1414335"/>
          </a:xfrm>
        </p:spPr>
        <p:txBody>
          <a:bodyPr>
            <a:normAutofit fontScale="70000" lnSpcReduction="20000"/>
          </a:bodyPr>
          <a:lstStyle/>
          <a:p>
            <a:pPr>
              <a:buFont typeface="Wingdings" panose="05000000000000000000" pitchFamily="2" charset="2"/>
              <a:buChar char="q"/>
            </a:pPr>
            <a:r>
              <a:rPr lang="en-US" b="1" dirty="0"/>
              <a:t>DFS (Depth-First Search)</a:t>
            </a:r>
            <a:r>
              <a:rPr lang="en-US" dirty="0"/>
              <a:t>: Also known as a LIFO search, it maintains the list of live nodes in last-in-first-out order, i.e., in a stack. The live nodes are searched in the LIFO order to make them the next E-nodes.</a:t>
            </a:r>
          </a:p>
        </p:txBody>
      </p:sp>
      <p:sp>
        <p:nvSpPr>
          <p:cNvPr id="6" name="Content Placeholder 5">
            <a:extLst>
              <a:ext uri="{FF2B5EF4-FFF2-40B4-BE49-F238E27FC236}">
                <a16:creationId xmlns:a16="http://schemas.microsoft.com/office/drawing/2014/main" id="{4C250050-3B19-4107-8C3C-16382794F8AB}"/>
              </a:ext>
            </a:extLst>
          </p:cNvPr>
          <p:cNvSpPr>
            <a:spLocks noGrp="1"/>
          </p:cNvSpPr>
          <p:nvPr>
            <p:ph sz="quarter" idx="16"/>
          </p:nvPr>
        </p:nvSpPr>
        <p:spPr>
          <a:xfrm>
            <a:off x="5067372" y="2474913"/>
            <a:ext cx="4434840" cy="1620899"/>
          </a:xfrm>
        </p:spPr>
        <p:txBody>
          <a:bodyPr>
            <a:normAutofit fontScale="70000" lnSpcReduction="20000"/>
          </a:bodyPr>
          <a:lstStyle/>
          <a:p>
            <a:pPr>
              <a:buFont typeface="Wingdings" panose="05000000000000000000" pitchFamily="2" charset="2"/>
              <a:buChar char="q"/>
            </a:pPr>
            <a:r>
              <a:rPr lang="en-US" b="1" u="sng" dirty="0">
                <a:solidFill>
                  <a:srgbClr val="FF0000"/>
                </a:solidFill>
              </a:rPr>
              <a:t>LC Search (Least Cost Search)</a:t>
            </a:r>
            <a:r>
              <a:rPr lang="en-US" u="sng" dirty="0">
                <a:solidFill>
                  <a:srgbClr val="FF0000"/>
                </a:solidFill>
              </a:rPr>
              <a:t>:</a:t>
            </a:r>
            <a:r>
              <a:rPr lang="en-US" dirty="0"/>
              <a:t>This technique uses a heuristic cost function to compute the bound values at each node. Nodes are added to the list of live nodes as soon as they get generated. The node with the least value of a cost function is selected as the next E-node</a:t>
            </a:r>
          </a:p>
        </p:txBody>
      </p:sp>
      <p:sp>
        <p:nvSpPr>
          <p:cNvPr id="7" name="Content Placeholder 5">
            <a:extLst>
              <a:ext uri="{FF2B5EF4-FFF2-40B4-BE49-F238E27FC236}">
                <a16:creationId xmlns:a16="http://schemas.microsoft.com/office/drawing/2014/main" id="{0774F60D-4B64-49E4-97A3-14E67FA3FDFB}"/>
              </a:ext>
            </a:extLst>
          </p:cNvPr>
          <p:cNvSpPr txBox="1">
            <a:spLocks/>
          </p:cNvSpPr>
          <p:nvPr/>
        </p:nvSpPr>
        <p:spPr>
          <a:xfrm>
            <a:off x="838200" y="4006553"/>
            <a:ext cx="4434840" cy="162089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6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b="1" u="sng" dirty="0">
                <a:solidFill>
                  <a:srgbClr val="FF0000"/>
                </a:solidFill>
              </a:rPr>
              <a:t>BFS (Breadth-First Search)</a:t>
            </a:r>
            <a:r>
              <a:rPr lang="en-US" u="sng" dirty="0">
                <a:solidFill>
                  <a:srgbClr val="FF0000"/>
                </a:solidFill>
              </a:rPr>
              <a:t>: </a:t>
            </a:r>
            <a:r>
              <a:rPr lang="en-US" dirty="0"/>
              <a:t>Also known as a FIFO search, it maintains the list of live nodes in first-in-first-out order, i.e., in a queue. The live nodes are searched in the FIFO order to make them the next E-nodes.</a:t>
            </a:r>
          </a:p>
          <a:p>
            <a:pPr>
              <a:buFont typeface="Wingdings" panose="05000000000000000000" pitchFamily="2" charset="2"/>
              <a:buChar char="q"/>
            </a:pPr>
            <a:endParaRPr lang="en-US" dirty="0"/>
          </a:p>
        </p:txBody>
      </p:sp>
    </p:spTree>
    <p:extLst>
      <p:ext uri="{BB962C8B-B14F-4D97-AF65-F5344CB8AC3E}">
        <p14:creationId xmlns:p14="http://schemas.microsoft.com/office/powerpoint/2010/main" val="104476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 calcmode="lin" valueType="num">
                                      <p:cBhvr>
                                        <p:cTn id="17" dur="500" fill="hold"/>
                                        <p:tgtEl>
                                          <p:spTgt spid="7"/>
                                        </p:tgtEl>
                                        <p:attrNameLst>
                                          <p:attrName>style.rotation</p:attrName>
                                        </p:attrNameLst>
                                      </p:cBhvr>
                                      <p:tavLst>
                                        <p:tav tm="0">
                                          <p:val>
                                            <p:fltVal val="360"/>
                                          </p:val>
                                        </p:tav>
                                        <p:tav tm="100000">
                                          <p:val>
                                            <p:fltVal val="0"/>
                                          </p:val>
                                        </p:tav>
                                      </p:tavLst>
                                    </p:anim>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p:cTn id="23"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6">
                                            <p:txEl>
                                              <p:pRg st="0" end="0"/>
                                            </p:txEl>
                                          </p:spTgt>
                                        </p:tgtEl>
                                        <p:attrNameLst>
                                          <p:attrName>ppt_h</p:attrName>
                                        </p:attrNameLst>
                                      </p:cBhvr>
                                      <p:tavLst>
                                        <p:tav tm="0">
                                          <p:val>
                                            <p:fltVal val="0"/>
                                          </p:val>
                                        </p:tav>
                                        <p:tav tm="100000">
                                          <p:val>
                                            <p:strVal val="#ppt_h"/>
                                          </p:val>
                                        </p:tav>
                                      </p:tavLst>
                                    </p:anim>
                                    <p:anim calcmode="lin" valueType="num">
                                      <p:cBhvr>
                                        <p:cTn id="25" dur="500" fill="hold"/>
                                        <p:tgtEl>
                                          <p:spTgt spid="6">
                                            <p:txEl>
                                              <p:pRg st="0" end="0"/>
                                            </p:txEl>
                                          </p:spTgt>
                                        </p:tgtEl>
                                        <p:attrNameLst>
                                          <p:attrName>style.rotation</p:attrName>
                                        </p:attrNameLst>
                                      </p:cBhvr>
                                      <p:tavLst>
                                        <p:tav tm="0">
                                          <p:val>
                                            <p:fltVal val="360"/>
                                          </p:val>
                                        </p:tav>
                                        <p:tav tm="100000">
                                          <p:val>
                                            <p:fltVal val="0"/>
                                          </p:val>
                                        </p:tav>
                                      </p:tavLst>
                                    </p:anim>
                                    <p:animEffect transition="in" filter="fade">
                                      <p:cBhvr>
                                        <p:cTn id="26"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p:bldLst>
  </p:timing>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Asian design presentation</Template>
  <TotalTime>555</TotalTime>
  <Words>1601</Words>
  <Application>Microsoft Office PowerPoint</Application>
  <PresentationFormat>Widescreen</PresentationFormat>
  <Paragraphs>72</Paragraphs>
  <Slides>12</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Malgun Gothic</vt:lpstr>
      <vt:lpstr>Meiryo UI</vt:lpstr>
      <vt:lpstr>MingLiU</vt:lpstr>
      <vt:lpstr>Arial</vt:lpstr>
      <vt:lpstr>Calibri</vt:lpstr>
      <vt:lpstr>Constantia</vt:lpstr>
      <vt:lpstr>Land Speed Record</vt:lpstr>
      <vt:lpstr>Mr Grieves</vt:lpstr>
      <vt:lpstr>Times New Roman</vt:lpstr>
      <vt:lpstr>Wingdings</vt:lpstr>
      <vt:lpstr>Bold Tech</vt:lpstr>
      <vt:lpstr> THE BRANCH AND BOUND ALGPRITHM </vt:lpstr>
      <vt:lpstr>Introduction:</vt:lpstr>
      <vt:lpstr>What is the B&amp;B Algo..?</vt:lpstr>
      <vt:lpstr>How It Works..!!</vt:lpstr>
      <vt:lpstr>The Algorithm</vt:lpstr>
      <vt:lpstr>Explanation:</vt:lpstr>
      <vt:lpstr>Use Case: "Implementation”</vt:lpstr>
      <vt:lpstr>Situations:</vt:lpstr>
      <vt:lpstr>Search Techniques:</vt:lpstr>
      <vt:lpstr>Observations: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smith</dc:creator>
  <cp:lastModifiedBy>smith</cp:lastModifiedBy>
  <cp:revision>24</cp:revision>
  <dcterms:created xsi:type="dcterms:W3CDTF">2023-12-01T22:15:59Z</dcterms:created>
  <dcterms:modified xsi:type="dcterms:W3CDTF">2023-12-03T06:06:02Z</dcterms:modified>
</cp:coreProperties>
</file>